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4" r:id="rId9"/>
    <p:sldId id="266" r:id="rId10"/>
    <p:sldId id="263" r:id="rId11"/>
    <p:sldId id="265" r:id="rId12"/>
    <p:sldId id="267" r:id="rId13"/>
    <p:sldId id="270" r:id="rId14"/>
    <p:sldId id="268" r:id="rId15"/>
    <p:sldId id="269" r:id="rId16"/>
    <p:sldId id="271" r:id="rId17"/>
    <p:sldId id="272" r:id="rId18"/>
    <p:sldId id="273" r:id="rId19"/>
    <p:sldId id="274" r:id="rId20"/>
    <p:sldId id="275"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36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Gill Sans MT"/>
              </a:defRPr>
            </a:lvl1pPr>
          </a:lstStyle>
          <a:p>
            <a:endParaRPr lang="en-US"/>
          </a:p>
        </p:txBody>
      </p:sp>
      <p:sp>
        <p:nvSpPr>
          <p:cNvPr id="399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Gill Sans MT"/>
              </a:defRPr>
            </a:lvl1pPr>
          </a:lstStyle>
          <a:p>
            <a:fld id="{2B3B6904-BE2D-4F86-B2E6-BE65EE9FBFDB}" type="datetimeFigureOut">
              <a:rPr lang="en-US"/>
              <a:pPr/>
              <a:t>8/1/2010</a:t>
            </a:fld>
            <a:endParaRPr lang="en-US"/>
          </a:p>
        </p:txBody>
      </p:sp>
      <p:sp>
        <p:nvSpPr>
          <p:cNvPr id="399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99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99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Gill Sans MT"/>
              </a:defRPr>
            </a:lvl1pPr>
          </a:lstStyle>
          <a:p>
            <a:endParaRPr lang="en-US"/>
          </a:p>
        </p:txBody>
      </p:sp>
      <p:sp>
        <p:nvSpPr>
          <p:cNvPr id="399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ill Sans MT"/>
              </a:defRPr>
            </a:lvl1pPr>
          </a:lstStyle>
          <a:p>
            <a:fld id="{38FAB4C3-73F0-42FE-9B32-99B220829C84}"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8FAB4C3-73F0-42FE-9B32-99B220829C84}"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dirty="0"/>
          </a:p>
        </p:txBody>
      </p:sp>
      <p:sp>
        <p:nvSpPr>
          <p:cNvPr id="5" name="Oval 8"/>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dirty="0"/>
          </a:p>
        </p:txBody>
      </p:sp>
      <p:sp>
        <p:nvSpPr>
          <p:cNvPr id="14" name="Title 13"/>
          <p:cNvSpPr>
            <a:spLocks noGrp="1"/>
          </p:cNvSpPr>
          <p:nvPr>
            <p:ph type="ctrTitle"/>
          </p:nvPr>
        </p:nvSpPr>
        <p:spPr>
          <a:xfrm>
            <a:off x="1432560" y="359898"/>
            <a:ext cx="7406640" cy="1472184"/>
          </a:xfrm>
        </p:spPr>
        <p:txBody>
          <a:bodyPr anchor="b"/>
          <a:lstStyle>
            <a:lvl1pPr algn="l">
              <a:defRPr/>
            </a:lvl1pPr>
            <a:extLst/>
          </a:lstStyle>
          <a:p>
            <a:r>
              <a:rPr lang="en-US" smtClean="0"/>
              <a:t>Click to edit Master title style</a:t>
            </a:r>
            <a:endParaRPr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6"/>
          <p:cNvSpPr>
            <a:spLocks noGrp="1"/>
          </p:cNvSpPr>
          <p:nvPr>
            <p:ph type="dt" sz="half" idx="10"/>
          </p:nvPr>
        </p:nvSpPr>
        <p:spPr/>
        <p:txBody>
          <a:bodyPr/>
          <a:lstStyle>
            <a:lvl1pPr>
              <a:defRPr/>
            </a:lvl1pPr>
            <a:extLst/>
          </a:lstStyle>
          <a:p>
            <a:pPr>
              <a:defRPr/>
            </a:pPr>
            <a:fld id="{4675329B-F300-4D4B-B53B-7E40774F1CA0}" type="datetime1">
              <a:rPr lang="en-US"/>
              <a:pPr>
                <a:defRPr/>
              </a:pPr>
              <a:t>8/1/2010</a:t>
            </a:fld>
            <a:endParaRPr lang="en-US" dirty="0"/>
          </a:p>
        </p:txBody>
      </p:sp>
      <p:sp>
        <p:nvSpPr>
          <p:cNvPr id="7" name="Footer Placeholder 19"/>
          <p:cNvSpPr>
            <a:spLocks noGrp="1"/>
          </p:cNvSpPr>
          <p:nvPr>
            <p:ph type="ftr" sz="quarter" idx="11"/>
          </p:nvPr>
        </p:nvSpPr>
        <p:spPr/>
        <p:txBody>
          <a:bodyPr/>
          <a:lstStyle>
            <a:lvl1pPr>
              <a:defRPr/>
            </a:lvl1pPr>
          </a:lstStyle>
          <a:p>
            <a:r>
              <a:rPr lang="en-US"/>
              <a:t>OK Ethics Summer Symposium,                          August 11, 2010</a:t>
            </a:r>
          </a:p>
        </p:txBody>
      </p:sp>
      <p:sp>
        <p:nvSpPr>
          <p:cNvPr id="8" name="Slide Number Placeholder 9"/>
          <p:cNvSpPr>
            <a:spLocks noGrp="1"/>
          </p:cNvSpPr>
          <p:nvPr>
            <p:ph type="sldNum" sz="quarter" idx="12"/>
          </p:nvPr>
        </p:nvSpPr>
        <p:spPr/>
        <p:txBody>
          <a:bodyPr/>
          <a:lstStyle>
            <a:lvl1pPr>
              <a:defRPr/>
            </a:lvl1pPr>
            <a:extLst/>
          </a:lstStyle>
          <a:p>
            <a:pPr>
              <a:defRPr/>
            </a:pPr>
            <a:fld id="{470B7725-D9FF-482B-ABB4-B8ECBBFDB58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41383566-6279-4089-981C-B88B60E1E11D}" type="datetime1">
              <a:rPr lang="en-US"/>
              <a:pPr>
                <a:defRPr/>
              </a:pPr>
              <a:t>8/1/2010</a:t>
            </a:fld>
            <a:endParaRPr lang="en-US" dirty="0"/>
          </a:p>
        </p:txBody>
      </p:sp>
      <p:sp>
        <p:nvSpPr>
          <p:cNvPr id="5" name="Footer Placeholder 9"/>
          <p:cNvSpPr>
            <a:spLocks noGrp="1"/>
          </p:cNvSpPr>
          <p:nvPr>
            <p:ph type="ftr" sz="quarter" idx="11"/>
          </p:nvPr>
        </p:nvSpPr>
        <p:spPr/>
        <p:txBody>
          <a:bodyPr/>
          <a:lstStyle>
            <a:lvl1pPr>
              <a:defRPr/>
            </a:lvl1pPr>
          </a:lstStyle>
          <a:p>
            <a:r>
              <a:rPr lang="en-US"/>
              <a:t>OK Ethics Summer Symposium,                          August 11, 2010</a:t>
            </a:r>
          </a:p>
        </p:txBody>
      </p:sp>
      <p:sp>
        <p:nvSpPr>
          <p:cNvPr id="6" name="Slide Number Placeholder 21"/>
          <p:cNvSpPr>
            <a:spLocks noGrp="1"/>
          </p:cNvSpPr>
          <p:nvPr>
            <p:ph type="sldNum" sz="quarter" idx="12"/>
          </p:nvPr>
        </p:nvSpPr>
        <p:spPr/>
        <p:txBody>
          <a:bodyPr/>
          <a:lstStyle>
            <a:lvl1pPr>
              <a:defRPr/>
            </a:lvl1pPr>
          </a:lstStyle>
          <a:p>
            <a:pPr>
              <a:defRPr/>
            </a:pPr>
            <a:fld id="{8C5D6E62-5118-4950-99E6-9A4D6D3BA09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B2104952-25A9-4249-B4C3-D965C67C1BE5}" type="datetime1">
              <a:rPr lang="en-US"/>
              <a:pPr>
                <a:defRPr/>
              </a:pPr>
              <a:t>8/1/2010</a:t>
            </a:fld>
            <a:endParaRPr lang="en-US" dirty="0"/>
          </a:p>
        </p:txBody>
      </p:sp>
      <p:sp>
        <p:nvSpPr>
          <p:cNvPr id="5" name="Footer Placeholder 9"/>
          <p:cNvSpPr>
            <a:spLocks noGrp="1"/>
          </p:cNvSpPr>
          <p:nvPr>
            <p:ph type="ftr" sz="quarter" idx="11"/>
          </p:nvPr>
        </p:nvSpPr>
        <p:spPr/>
        <p:txBody>
          <a:bodyPr/>
          <a:lstStyle>
            <a:lvl1pPr>
              <a:defRPr/>
            </a:lvl1pPr>
          </a:lstStyle>
          <a:p>
            <a:r>
              <a:rPr lang="en-US"/>
              <a:t>OK Ethics Summer Symposium,                          August 11, 2010</a:t>
            </a:r>
          </a:p>
        </p:txBody>
      </p:sp>
      <p:sp>
        <p:nvSpPr>
          <p:cNvPr id="6" name="Slide Number Placeholder 21"/>
          <p:cNvSpPr>
            <a:spLocks noGrp="1"/>
          </p:cNvSpPr>
          <p:nvPr>
            <p:ph type="sldNum" sz="quarter" idx="12"/>
          </p:nvPr>
        </p:nvSpPr>
        <p:spPr/>
        <p:txBody>
          <a:bodyPr/>
          <a:lstStyle>
            <a:lvl1pPr>
              <a:defRPr/>
            </a:lvl1pPr>
          </a:lstStyle>
          <a:p>
            <a:pPr>
              <a:defRPr/>
            </a:pPr>
            <a:fld id="{87A93ADF-9FE4-46A5-A387-307A3FEEBDD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3"/>
          <p:cNvSpPr>
            <a:spLocks noGrp="1"/>
          </p:cNvSpPr>
          <p:nvPr>
            <p:ph type="dt" sz="half" idx="10"/>
          </p:nvPr>
        </p:nvSpPr>
        <p:spPr/>
        <p:txBody>
          <a:bodyPr/>
          <a:lstStyle>
            <a:lvl1pPr>
              <a:defRPr/>
            </a:lvl1pPr>
          </a:lstStyle>
          <a:p>
            <a:pPr>
              <a:defRPr/>
            </a:pPr>
            <a:fld id="{4ACCCEA1-6BD9-4528-BBC6-5B8DAF71D226}" type="datetime1">
              <a:rPr lang="en-US"/>
              <a:pPr>
                <a:defRPr/>
              </a:pPr>
              <a:t>8/1/2010</a:t>
            </a:fld>
            <a:endParaRPr lang="en-US" dirty="0"/>
          </a:p>
        </p:txBody>
      </p:sp>
      <p:sp>
        <p:nvSpPr>
          <p:cNvPr id="5" name="Footer Placeholder 9"/>
          <p:cNvSpPr>
            <a:spLocks noGrp="1"/>
          </p:cNvSpPr>
          <p:nvPr>
            <p:ph type="ftr" sz="quarter" idx="11"/>
          </p:nvPr>
        </p:nvSpPr>
        <p:spPr/>
        <p:txBody>
          <a:bodyPr/>
          <a:lstStyle>
            <a:lvl1pPr>
              <a:defRPr/>
            </a:lvl1pPr>
          </a:lstStyle>
          <a:p>
            <a:r>
              <a:rPr lang="en-US"/>
              <a:t>OK Ethics Summer Symposium,                          August 11, 2010</a:t>
            </a:r>
          </a:p>
        </p:txBody>
      </p:sp>
      <p:sp>
        <p:nvSpPr>
          <p:cNvPr id="6" name="Slide Number Placeholder 21"/>
          <p:cNvSpPr>
            <a:spLocks noGrp="1"/>
          </p:cNvSpPr>
          <p:nvPr>
            <p:ph type="sldNum" sz="quarter" idx="12"/>
          </p:nvPr>
        </p:nvSpPr>
        <p:spPr/>
        <p:txBody>
          <a:bodyPr/>
          <a:lstStyle>
            <a:lvl1pPr>
              <a:defRPr/>
            </a:lvl1pPr>
          </a:lstStyle>
          <a:p>
            <a:pPr>
              <a:defRPr/>
            </a:pPr>
            <a:fld id="{8D600999-AAA4-4866-A780-8903813038D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5" name="Rectangle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6"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dirty="0"/>
          </a:p>
        </p:txBody>
      </p:sp>
      <p:sp>
        <p:nvSpPr>
          <p:cNvPr id="7" name="Oval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8" name="Date Placeholder 3"/>
          <p:cNvSpPr>
            <a:spLocks noGrp="1"/>
          </p:cNvSpPr>
          <p:nvPr>
            <p:ph type="dt" sz="half" idx="10"/>
          </p:nvPr>
        </p:nvSpPr>
        <p:spPr/>
        <p:txBody>
          <a:bodyPr/>
          <a:lstStyle>
            <a:lvl1pPr>
              <a:defRPr/>
            </a:lvl1pPr>
            <a:extLst/>
          </a:lstStyle>
          <a:p>
            <a:pPr>
              <a:defRPr/>
            </a:pPr>
            <a:fld id="{948FDA67-9207-4C14-AE71-06661D14EF79}" type="datetime1">
              <a:rPr lang="en-US"/>
              <a:pPr>
                <a:defRPr/>
              </a:pPr>
              <a:t>8/1/2010</a:t>
            </a:fld>
            <a:endParaRPr lang="en-US" dirty="0"/>
          </a:p>
        </p:txBody>
      </p:sp>
      <p:sp>
        <p:nvSpPr>
          <p:cNvPr id="9" name="Footer Placeholder 4"/>
          <p:cNvSpPr>
            <a:spLocks noGrp="1"/>
          </p:cNvSpPr>
          <p:nvPr>
            <p:ph type="ftr" sz="quarter" idx="11"/>
          </p:nvPr>
        </p:nvSpPr>
        <p:spPr/>
        <p:txBody>
          <a:bodyPr/>
          <a:lstStyle>
            <a:lvl1pPr>
              <a:defRPr/>
            </a:lvl1pPr>
          </a:lstStyle>
          <a:p>
            <a:r>
              <a:rPr lang="en-US"/>
              <a:t>OK Ethics Summer Symposium,                          August 11, 2010</a:t>
            </a:r>
          </a:p>
        </p:txBody>
      </p:sp>
      <p:sp>
        <p:nvSpPr>
          <p:cNvPr id="10" name="Slide Number Placeholder 5"/>
          <p:cNvSpPr>
            <a:spLocks noGrp="1"/>
          </p:cNvSpPr>
          <p:nvPr>
            <p:ph type="sldNum" sz="quarter" idx="12"/>
          </p:nvPr>
        </p:nvSpPr>
        <p:spPr/>
        <p:txBody>
          <a:bodyPr/>
          <a:lstStyle>
            <a:lvl1pPr>
              <a:defRPr/>
            </a:lvl1pPr>
            <a:extLst/>
          </a:lstStyle>
          <a:p>
            <a:pPr>
              <a:defRPr/>
            </a:pPr>
            <a:fld id="{F0E1633E-C602-4663-9EE0-11C868FB4BB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3"/>
          <p:cNvSpPr>
            <a:spLocks noGrp="1"/>
          </p:cNvSpPr>
          <p:nvPr>
            <p:ph type="dt" sz="half" idx="10"/>
          </p:nvPr>
        </p:nvSpPr>
        <p:spPr/>
        <p:txBody>
          <a:bodyPr/>
          <a:lstStyle>
            <a:lvl1pPr>
              <a:defRPr/>
            </a:lvl1pPr>
          </a:lstStyle>
          <a:p>
            <a:pPr>
              <a:defRPr/>
            </a:pPr>
            <a:fld id="{AC2AADAD-FBA3-4855-AB10-F08B27869584}" type="datetime1">
              <a:rPr lang="en-US"/>
              <a:pPr>
                <a:defRPr/>
              </a:pPr>
              <a:t>8/1/2010</a:t>
            </a:fld>
            <a:endParaRPr lang="en-US" dirty="0"/>
          </a:p>
        </p:txBody>
      </p:sp>
      <p:sp>
        <p:nvSpPr>
          <p:cNvPr id="6" name="Footer Placeholder 9"/>
          <p:cNvSpPr>
            <a:spLocks noGrp="1"/>
          </p:cNvSpPr>
          <p:nvPr>
            <p:ph type="ftr" sz="quarter" idx="11"/>
          </p:nvPr>
        </p:nvSpPr>
        <p:spPr/>
        <p:txBody>
          <a:bodyPr/>
          <a:lstStyle>
            <a:lvl1pPr>
              <a:defRPr/>
            </a:lvl1pPr>
          </a:lstStyle>
          <a:p>
            <a:r>
              <a:rPr lang="en-US"/>
              <a:t>OK Ethics Summer Symposium,                          August 11, 2010</a:t>
            </a:r>
          </a:p>
        </p:txBody>
      </p:sp>
      <p:sp>
        <p:nvSpPr>
          <p:cNvPr id="7" name="Slide Number Placeholder 21"/>
          <p:cNvSpPr>
            <a:spLocks noGrp="1"/>
          </p:cNvSpPr>
          <p:nvPr>
            <p:ph type="sldNum" sz="quarter" idx="12"/>
          </p:nvPr>
        </p:nvSpPr>
        <p:spPr/>
        <p:txBody>
          <a:bodyPr/>
          <a:lstStyle>
            <a:lvl1pPr>
              <a:defRPr/>
            </a:lvl1pPr>
          </a:lstStyle>
          <a:p>
            <a:pPr>
              <a:defRPr/>
            </a:pPr>
            <a:fld id="{546D7AAF-AC8E-447E-9881-BE6588BA43F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DB33F883-2C34-4425-8B47-194607D66DEC}" type="datetime1">
              <a:rPr lang="en-US"/>
              <a:pPr>
                <a:defRPr/>
              </a:pPr>
              <a:t>8/1/2010</a:t>
            </a:fld>
            <a:endParaRPr lang="en-US" dirty="0"/>
          </a:p>
        </p:txBody>
      </p:sp>
      <p:sp>
        <p:nvSpPr>
          <p:cNvPr id="8" name="Footer Placeholder 7"/>
          <p:cNvSpPr>
            <a:spLocks noGrp="1"/>
          </p:cNvSpPr>
          <p:nvPr>
            <p:ph type="ftr" sz="quarter" idx="11"/>
          </p:nvPr>
        </p:nvSpPr>
        <p:spPr/>
        <p:txBody>
          <a:bodyPr/>
          <a:lstStyle>
            <a:lvl1pPr>
              <a:defRPr/>
            </a:lvl1pPr>
          </a:lstStyle>
          <a:p>
            <a:r>
              <a:rPr lang="en-US"/>
              <a:t>OK Ethics Summer Symposium,                          August 11, 2010</a:t>
            </a:r>
          </a:p>
        </p:txBody>
      </p:sp>
      <p:sp>
        <p:nvSpPr>
          <p:cNvPr id="9" name="Slide Number Placeholder 8"/>
          <p:cNvSpPr>
            <a:spLocks noGrp="1"/>
          </p:cNvSpPr>
          <p:nvPr>
            <p:ph type="sldNum" sz="quarter" idx="12"/>
          </p:nvPr>
        </p:nvSpPr>
        <p:spPr/>
        <p:txBody>
          <a:bodyPr/>
          <a:lstStyle>
            <a:lvl1pPr>
              <a:defRPr/>
            </a:lvl1pPr>
            <a:extLst/>
          </a:lstStyle>
          <a:p>
            <a:pPr>
              <a:defRPr/>
            </a:pPr>
            <a:fld id="{69F6D3C2-73DA-41EE-95DE-51055394984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lang="en-US" smtClean="0"/>
              <a:t>Click to edit Master title style</a:t>
            </a:r>
            <a:endParaRPr lang="en-US"/>
          </a:p>
        </p:txBody>
      </p:sp>
      <p:sp>
        <p:nvSpPr>
          <p:cNvPr id="3" name="Date Placeholder 23"/>
          <p:cNvSpPr>
            <a:spLocks noGrp="1"/>
          </p:cNvSpPr>
          <p:nvPr>
            <p:ph type="dt" sz="half" idx="10"/>
          </p:nvPr>
        </p:nvSpPr>
        <p:spPr/>
        <p:txBody>
          <a:bodyPr/>
          <a:lstStyle>
            <a:lvl1pPr>
              <a:defRPr/>
            </a:lvl1pPr>
          </a:lstStyle>
          <a:p>
            <a:pPr>
              <a:defRPr/>
            </a:pPr>
            <a:fld id="{63FD352E-2141-486A-AACF-A0A8621EA760}" type="datetime1">
              <a:rPr lang="en-US"/>
              <a:pPr>
                <a:defRPr/>
              </a:pPr>
              <a:t>8/1/2010</a:t>
            </a:fld>
            <a:endParaRPr lang="en-US" dirty="0"/>
          </a:p>
        </p:txBody>
      </p:sp>
      <p:sp>
        <p:nvSpPr>
          <p:cNvPr id="4" name="Footer Placeholder 9"/>
          <p:cNvSpPr>
            <a:spLocks noGrp="1"/>
          </p:cNvSpPr>
          <p:nvPr>
            <p:ph type="ftr" sz="quarter" idx="11"/>
          </p:nvPr>
        </p:nvSpPr>
        <p:spPr/>
        <p:txBody>
          <a:bodyPr/>
          <a:lstStyle>
            <a:lvl1pPr>
              <a:defRPr/>
            </a:lvl1pPr>
          </a:lstStyle>
          <a:p>
            <a:r>
              <a:rPr lang="en-US"/>
              <a:t>OK Ethics Summer Symposium,                          August 11, 2010</a:t>
            </a:r>
          </a:p>
        </p:txBody>
      </p:sp>
      <p:sp>
        <p:nvSpPr>
          <p:cNvPr id="5" name="Slide Number Placeholder 21"/>
          <p:cNvSpPr>
            <a:spLocks noGrp="1"/>
          </p:cNvSpPr>
          <p:nvPr>
            <p:ph type="sldNum" sz="quarter" idx="12"/>
          </p:nvPr>
        </p:nvSpPr>
        <p:spPr/>
        <p:txBody>
          <a:bodyPr/>
          <a:lstStyle>
            <a:lvl1pPr>
              <a:defRPr/>
            </a:lvl1pPr>
          </a:lstStyle>
          <a:p>
            <a:pPr>
              <a:defRPr/>
            </a:pPr>
            <a:fld id="{C3C2EC12-D793-486A-8233-1E9B3225C19E}"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4" name="Date Placeholder 1"/>
          <p:cNvSpPr>
            <a:spLocks noGrp="1"/>
          </p:cNvSpPr>
          <p:nvPr>
            <p:ph type="dt" sz="half" idx="10"/>
          </p:nvPr>
        </p:nvSpPr>
        <p:spPr/>
        <p:txBody>
          <a:bodyPr/>
          <a:lstStyle>
            <a:lvl1pPr>
              <a:defRPr/>
            </a:lvl1pPr>
            <a:extLst/>
          </a:lstStyle>
          <a:p>
            <a:pPr>
              <a:defRPr/>
            </a:pPr>
            <a:fld id="{E3071FA5-FE07-47B7-9177-9D659519296C}" type="datetime1">
              <a:rPr lang="en-US"/>
              <a:pPr>
                <a:defRPr/>
              </a:pPr>
              <a:t>8/1/2010</a:t>
            </a:fld>
            <a:endParaRPr lang="en-US" dirty="0"/>
          </a:p>
        </p:txBody>
      </p:sp>
      <p:sp>
        <p:nvSpPr>
          <p:cNvPr id="5" name="Footer Placeholder 2"/>
          <p:cNvSpPr>
            <a:spLocks noGrp="1"/>
          </p:cNvSpPr>
          <p:nvPr>
            <p:ph type="ftr" sz="quarter" idx="11"/>
          </p:nvPr>
        </p:nvSpPr>
        <p:spPr/>
        <p:txBody>
          <a:bodyPr/>
          <a:lstStyle>
            <a:lvl1pPr>
              <a:defRPr/>
            </a:lvl1pPr>
          </a:lstStyle>
          <a:p>
            <a:r>
              <a:rPr lang="en-US"/>
              <a:t>OK Ethics Summer Symposium,                          August 11, 2010</a:t>
            </a:r>
          </a:p>
        </p:txBody>
      </p:sp>
      <p:sp>
        <p:nvSpPr>
          <p:cNvPr id="6" name="Slide Number Placeholder 3"/>
          <p:cNvSpPr>
            <a:spLocks noGrp="1"/>
          </p:cNvSpPr>
          <p:nvPr>
            <p:ph type="sldNum" sz="quarter" idx="12"/>
          </p:nvPr>
        </p:nvSpPr>
        <p:spPr/>
        <p:txBody>
          <a:bodyPr/>
          <a:lstStyle>
            <a:lvl1pPr>
              <a:defRPr/>
            </a:lvl1pPr>
            <a:extLst/>
          </a:lstStyle>
          <a:p>
            <a:pPr>
              <a:defRPr/>
            </a:pPr>
            <a:fld id="{77CA4FEA-8117-4852-BC7D-015CEB22FFD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96111E25-E4B4-461C-B3ED-B19A9940DD1D}" type="datetime1">
              <a:rPr lang="en-US"/>
              <a:pPr>
                <a:defRPr/>
              </a:pPr>
              <a:t>8/1/2010</a:t>
            </a:fld>
            <a:endParaRPr lang="en-US" dirty="0"/>
          </a:p>
        </p:txBody>
      </p:sp>
      <p:sp>
        <p:nvSpPr>
          <p:cNvPr id="6" name="Footer Placeholder 5"/>
          <p:cNvSpPr>
            <a:spLocks noGrp="1"/>
          </p:cNvSpPr>
          <p:nvPr>
            <p:ph type="ftr" sz="quarter" idx="11"/>
          </p:nvPr>
        </p:nvSpPr>
        <p:spPr/>
        <p:txBody>
          <a:bodyPr/>
          <a:lstStyle>
            <a:lvl1pPr>
              <a:defRPr/>
            </a:lvl1pPr>
          </a:lstStyle>
          <a:p>
            <a:r>
              <a:rPr lang="en-US"/>
              <a:t>OK Ethics Summer Symposium,                          August 11, 2010</a:t>
            </a:r>
          </a:p>
        </p:txBody>
      </p:sp>
      <p:sp>
        <p:nvSpPr>
          <p:cNvPr id="7" name="Slide Number Placeholder 6"/>
          <p:cNvSpPr>
            <a:spLocks noGrp="1"/>
          </p:cNvSpPr>
          <p:nvPr>
            <p:ph type="sldNum" sz="quarter" idx="12"/>
          </p:nvPr>
        </p:nvSpPr>
        <p:spPr/>
        <p:txBody>
          <a:bodyPr/>
          <a:lstStyle>
            <a:lvl1pPr>
              <a:defRPr/>
            </a:lvl1pPr>
            <a:extLst/>
          </a:lstStyle>
          <a:p>
            <a:pPr>
              <a:defRPr/>
            </a:pPr>
            <a:fld id="{CBF7EE82-7DB9-47F7-960C-199D6500006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dirty="0">
              <a:latin typeface="+mn-lt"/>
            </a:endParaRPr>
          </a:p>
        </p:txBody>
      </p:sp>
      <p:sp>
        <p:nvSpPr>
          <p:cNvPr id="6" name="Flowchart: 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7" name="Flowchart: 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8" name="Date Placeholder 4"/>
          <p:cNvSpPr>
            <a:spLocks noGrp="1"/>
          </p:cNvSpPr>
          <p:nvPr>
            <p:ph type="dt" sz="half" idx="10"/>
          </p:nvPr>
        </p:nvSpPr>
        <p:spPr/>
        <p:txBody>
          <a:bodyPr/>
          <a:lstStyle>
            <a:lvl1pPr>
              <a:defRPr/>
            </a:lvl1pPr>
            <a:extLst/>
          </a:lstStyle>
          <a:p>
            <a:pPr>
              <a:defRPr/>
            </a:pPr>
            <a:fld id="{1D457DD5-664D-44AC-AE0E-04F72E059DC2}" type="datetime1">
              <a:rPr lang="en-US"/>
              <a:pPr>
                <a:defRPr/>
              </a:pPr>
              <a:t>8/1/2010</a:t>
            </a:fld>
            <a:endParaRPr lang="en-US" dirty="0"/>
          </a:p>
        </p:txBody>
      </p:sp>
      <p:sp>
        <p:nvSpPr>
          <p:cNvPr id="9" name="Footer Placeholder 5"/>
          <p:cNvSpPr>
            <a:spLocks noGrp="1"/>
          </p:cNvSpPr>
          <p:nvPr>
            <p:ph type="ftr" sz="quarter" idx="11"/>
          </p:nvPr>
        </p:nvSpPr>
        <p:spPr/>
        <p:txBody>
          <a:bodyPr/>
          <a:lstStyle>
            <a:lvl1pPr>
              <a:defRPr/>
            </a:lvl1pPr>
          </a:lstStyle>
          <a:p>
            <a:r>
              <a:rPr lang="en-US"/>
              <a:t>OK Ethics Summer Symposium,                          August 11, 2010</a:t>
            </a:r>
          </a:p>
        </p:txBody>
      </p:sp>
      <p:sp>
        <p:nvSpPr>
          <p:cNvPr id="10" name="Slide Number Placeholder 6"/>
          <p:cNvSpPr>
            <a:spLocks noGrp="1"/>
          </p:cNvSpPr>
          <p:nvPr>
            <p:ph type="sldNum" sz="quarter" idx="12"/>
          </p:nvPr>
        </p:nvSpPr>
        <p:spPr/>
        <p:txBody>
          <a:bodyPr/>
          <a:lstStyle>
            <a:lvl1pPr>
              <a:defRPr/>
            </a:lvl1pPr>
            <a:extLst/>
          </a:lstStyle>
          <a:p>
            <a:pPr>
              <a:defRPr/>
            </a:pPr>
            <a:fld id="{65BFB77B-6A9C-4306-B3BA-B646ABD93A7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8" name="Oval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12" name="Rectangle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5" name="Title Placeholder 4"/>
          <p:cNvSpPr>
            <a:spLocks noGrp="1"/>
          </p:cNvSpPr>
          <p:nvPr>
            <p:ph type="title"/>
          </p:nvPr>
        </p:nvSpPr>
        <p:spPr>
          <a:xfrm>
            <a:off x="1435100" y="274638"/>
            <a:ext cx="7499350" cy="1143000"/>
          </a:xfrm>
          <a:prstGeom prst="rect">
            <a:avLst/>
          </a:prstGeom>
        </p:spPr>
        <p:txBody>
          <a:bodyPr anchor="ctr">
            <a:normAutofit/>
          </a:bodyPr>
          <a:lstStyle>
            <a:extLst/>
          </a:lstStyle>
          <a:p>
            <a:r>
              <a:rPr lang="en-US" smtClean="0"/>
              <a:t>Click to edit Master title style</a:t>
            </a:r>
            <a:endParaRPr lang="en-US"/>
          </a:p>
        </p:txBody>
      </p:sp>
      <p:sp>
        <p:nvSpPr>
          <p:cNvPr id="1033" name="Text Placeholder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defRPr>
            </a:lvl1pPr>
            <a:extLst/>
          </a:lstStyle>
          <a:p>
            <a:pPr>
              <a:defRPr/>
            </a:pPr>
            <a:fld id="{1E7661C9-753F-4890-A7DA-F2DA154D8FA2}" type="datetime1">
              <a:rPr lang="en-US"/>
              <a:pPr>
                <a:defRPr/>
              </a:pPr>
              <a:t>8/1/2010</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vert="horz" wrap="square" lIns="91440" tIns="45720" rIns="91440" bIns="45720" numCol="1" anchor="b" anchorCtr="0" compatLnSpc="1">
            <a:prstTxWarp prst="textNoShape">
              <a:avLst/>
            </a:prstTxWarp>
          </a:bodyPr>
          <a:lstStyle>
            <a:lvl1pPr>
              <a:defRPr sz="1200">
                <a:solidFill>
                  <a:srgbClr val="B5A788"/>
                </a:solidFill>
                <a:latin typeface="Gill Sans MT"/>
              </a:defRPr>
            </a:lvl1pPr>
          </a:lstStyle>
          <a:p>
            <a:r>
              <a:rPr lang="en-US"/>
              <a:t>OK Ethics Summer Symposium,                          August 11, 2010</a:t>
            </a: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defRPr>
            </a:lvl1pPr>
            <a:extLst/>
          </a:lstStyle>
          <a:p>
            <a:pPr>
              <a:defRPr/>
            </a:pPr>
            <a:fld id="{8D14D35E-1E64-4F2C-AAF5-7AC56EB7B52D}" type="slidenum">
              <a:rPr lang="en-US"/>
              <a:pPr>
                <a:defRPr/>
              </a:pPr>
              <a:t>‹#›</a:t>
            </a:fld>
            <a:endParaRPr lang="en-US" dirty="0"/>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74" r:id="rId5"/>
    <p:sldLayoutId id="2147483669" r:id="rId6"/>
    <p:sldLayoutId id="2147483675" r:id="rId7"/>
    <p:sldLayoutId id="2147483676" r:id="rId8"/>
    <p:sldLayoutId id="2147483677" r:id="rId9"/>
    <p:sldLayoutId id="2147483668" r:id="rId10"/>
    <p:sldLayoutId id="2147483667" r:id="rId11"/>
  </p:sldLayoutIdLst>
  <p:hf hdr="0" dt="0"/>
  <p:txStyles>
    <p:titleStyle>
      <a:lvl1pPr algn="l" rtl="0" fontAlgn="base">
        <a:spcBef>
          <a:spcPct val="0"/>
        </a:spcBef>
        <a:spcAft>
          <a:spcPct val="0"/>
        </a:spcAft>
        <a:defRPr sz="43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572314"/>
          </a:solidFill>
          <a:latin typeface="Gill Sans MT"/>
        </a:defRPr>
      </a:lvl2pPr>
      <a:lvl3pPr algn="l" rtl="0" fontAlgn="base">
        <a:spcBef>
          <a:spcPct val="0"/>
        </a:spcBef>
        <a:spcAft>
          <a:spcPct val="0"/>
        </a:spcAft>
        <a:defRPr sz="4300">
          <a:solidFill>
            <a:srgbClr val="572314"/>
          </a:solidFill>
          <a:latin typeface="Gill Sans MT"/>
        </a:defRPr>
      </a:lvl3pPr>
      <a:lvl4pPr algn="l" rtl="0" fontAlgn="base">
        <a:spcBef>
          <a:spcPct val="0"/>
        </a:spcBef>
        <a:spcAft>
          <a:spcPct val="0"/>
        </a:spcAft>
        <a:defRPr sz="4300">
          <a:solidFill>
            <a:srgbClr val="572314"/>
          </a:solidFill>
          <a:latin typeface="Gill Sans MT"/>
        </a:defRPr>
      </a:lvl4pPr>
      <a:lvl5pPr algn="l" rtl="0" fontAlgn="base">
        <a:spcBef>
          <a:spcPct val="0"/>
        </a:spcBef>
        <a:spcAft>
          <a:spcPct val="0"/>
        </a:spcAft>
        <a:defRPr sz="4300">
          <a:solidFill>
            <a:srgbClr val="572314"/>
          </a:solidFill>
          <a:latin typeface="Gill Sans MT"/>
        </a:defRPr>
      </a:lvl5pPr>
      <a:lvl6pPr marL="457200" algn="l" rtl="0" fontAlgn="base">
        <a:spcBef>
          <a:spcPct val="0"/>
        </a:spcBef>
        <a:spcAft>
          <a:spcPct val="0"/>
        </a:spcAft>
        <a:defRPr sz="4300">
          <a:solidFill>
            <a:srgbClr val="572314"/>
          </a:solidFill>
          <a:latin typeface="Gill Sans MT"/>
        </a:defRPr>
      </a:lvl6pPr>
      <a:lvl7pPr marL="914400" algn="l" rtl="0" fontAlgn="base">
        <a:spcBef>
          <a:spcPct val="0"/>
        </a:spcBef>
        <a:spcAft>
          <a:spcPct val="0"/>
        </a:spcAft>
        <a:defRPr sz="4300">
          <a:solidFill>
            <a:srgbClr val="572314"/>
          </a:solidFill>
          <a:latin typeface="Gill Sans MT"/>
        </a:defRPr>
      </a:lvl7pPr>
      <a:lvl8pPr marL="1371600" algn="l" rtl="0" fontAlgn="base">
        <a:spcBef>
          <a:spcPct val="0"/>
        </a:spcBef>
        <a:spcAft>
          <a:spcPct val="0"/>
        </a:spcAft>
        <a:defRPr sz="4300">
          <a:solidFill>
            <a:srgbClr val="572314"/>
          </a:solidFill>
          <a:latin typeface="Gill Sans MT"/>
        </a:defRPr>
      </a:lvl8pPr>
      <a:lvl9pPr marL="1828800" algn="l" rtl="0" fontAlgn="base">
        <a:spcBef>
          <a:spcPct val="0"/>
        </a:spcBef>
        <a:spcAft>
          <a:spcPct val="0"/>
        </a:spcAft>
        <a:defRPr sz="4300">
          <a:solidFill>
            <a:srgbClr val="572314"/>
          </a:solidFill>
          <a:latin typeface="Gill Sans MT"/>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C32D2E"/>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84AA33"/>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19"/>
          <p:cNvSpPr>
            <a:spLocks noGrp="1"/>
          </p:cNvSpPr>
          <p:nvPr>
            <p:ph type="ftr" sz="quarter" idx="11"/>
          </p:nvPr>
        </p:nvSpPr>
        <p:spPr/>
        <p:txBody>
          <a:bodyPr/>
          <a:lstStyle/>
          <a:p>
            <a:r>
              <a:rPr lang="en-US"/>
              <a:t>OK Ethics Summer Symposium,                          August 11, 2010</a:t>
            </a:r>
          </a:p>
        </p:txBody>
      </p:sp>
      <p:sp>
        <p:nvSpPr>
          <p:cNvPr id="5" name="Slide Number Placeholder 9"/>
          <p:cNvSpPr>
            <a:spLocks noGrp="1"/>
          </p:cNvSpPr>
          <p:nvPr>
            <p:ph type="sldNum" sz="quarter" idx="12"/>
          </p:nvPr>
        </p:nvSpPr>
        <p:spPr/>
        <p:txBody>
          <a:bodyPr/>
          <a:lstStyle/>
          <a:p>
            <a:pPr>
              <a:defRPr/>
            </a:pPr>
            <a:fld id="{939B636D-1EB7-409D-8AE8-DE7FB1F2C6B8}" type="slidenum">
              <a:rPr lang="en-US"/>
              <a:pPr>
                <a:defRPr/>
              </a:pPr>
              <a:t>1</a:t>
            </a:fld>
            <a:endParaRPr lang="en-US" dirty="0"/>
          </a:p>
        </p:txBody>
      </p:sp>
      <p:sp>
        <p:nvSpPr>
          <p:cNvPr id="2" name="Title 1"/>
          <p:cNvSpPr>
            <a:spLocks noGrp="1"/>
          </p:cNvSpPr>
          <p:nvPr>
            <p:ph type="ctrTitle"/>
          </p:nvPr>
        </p:nvSpPr>
        <p:spPr>
          <a:xfrm>
            <a:off x="1371600" y="0"/>
            <a:ext cx="7407275" cy="1471613"/>
          </a:xfrm>
        </p:spPr>
        <p:txBody>
          <a:bodyPr/>
          <a:lstStyle/>
          <a:p>
            <a:pPr fontAlgn="auto">
              <a:spcAft>
                <a:spcPts val="0"/>
              </a:spcAft>
              <a:defRPr/>
            </a:pPr>
            <a:r>
              <a:rPr lang="en-US" dirty="0" smtClean="0">
                <a:solidFill>
                  <a:schemeClr val="tx2">
                    <a:satMod val="130000"/>
                  </a:schemeClr>
                </a:solidFill>
              </a:rPr>
              <a:t>Boundaries at the Workplace</a:t>
            </a:r>
            <a:endParaRPr lang="en-US" dirty="0">
              <a:solidFill>
                <a:schemeClr val="tx2">
                  <a:satMod val="130000"/>
                </a:schemeClr>
              </a:solidFill>
            </a:endParaRPr>
          </a:p>
        </p:txBody>
      </p:sp>
      <p:sp>
        <p:nvSpPr>
          <p:cNvPr id="3" name="Subtitle 2"/>
          <p:cNvSpPr>
            <a:spLocks noGrp="1"/>
          </p:cNvSpPr>
          <p:nvPr>
            <p:ph type="subTitle" idx="1"/>
          </p:nvPr>
        </p:nvSpPr>
        <p:spPr>
          <a:xfrm>
            <a:off x="1371600" y="1600200"/>
            <a:ext cx="7407275" cy="4475163"/>
          </a:xfrm>
        </p:spPr>
        <p:txBody>
          <a:bodyPr>
            <a:normAutofit lnSpcReduction="10000"/>
          </a:bodyPr>
          <a:lstStyle/>
          <a:p>
            <a:pPr fontAlgn="auto">
              <a:spcAft>
                <a:spcPts val="0"/>
              </a:spcAft>
              <a:buFont typeface="Wingdings 2"/>
              <a:buNone/>
              <a:defRPr/>
            </a:pPr>
            <a:r>
              <a:rPr lang="en-US" dirty="0" smtClean="0"/>
              <a:t>Reclaim your personal life while achieving greater professional success</a:t>
            </a:r>
          </a:p>
          <a:p>
            <a:pPr fontAlgn="auto">
              <a:spcAft>
                <a:spcPts val="0"/>
              </a:spcAft>
              <a:buFont typeface="Wingdings 2"/>
              <a:buNone/>
              <a:defRPr/>
            </a:pPr>
            <a:r>
              <a:rPr lang="en-US" sz="2000" dirty="0" smtClean="0"/>
              <a:t>(Seminar based on </a:t>
            </a:r>
            <a:r>
              <a:rPr lang="en-US" sz="2000" i="1" dirty="0" smtClean="0"/>
              <a:t>The One-Life Solution</a:t>
            </a:r>
            <a:r>
              <a:rPr lang="en-US" sz="2000" dirty="0" smtClean="0"/>
              <a:t> by Dr. Henry Cloud)</a:t>
            </a:r>
          </a:p>
          <a:p>
            <a:pPr fontAlgn="auto">
              <a:spcAft>
                <a:spcPts val="0"/>
              </a:spcAft>
              <a:buFont typeface="Wingdings 2"/>
              <a:buNone/>
              <a:defRPr/>
            </a:pPr>
            <a:endParaRPr lang="en-US" sz="1100" dirty="0" smtClean="0"/>
          </a:p>
          <a:p>
            <a:pPr fontAlgn="auto">
              <a:spcAft>
                <a:spcPts val="0"/>
              </a:spcAft>
              <a:buFont typeface="Wingdings 2"/>
              <a:buNone/>
              <a:defRPr/>
            </a:pPr>
            <a:r>
              <a:rPr lang="en-US" sz="2400" dirty="0" smtClean="0"/>
              <a:t>Dr. Scott Harris</a:t>
            </a:r>
          </a:p>
          <a:p>
            <a:pPr fontAlgn="auto">
              <a:spcAft>
                <a:spcPts val="0"/>
              </a:spcAft>
              <a:buFont typeface="Wingdings 2"/>
              <a:buNone/>
              <a:defRPr/>
            </a:pPr>
            <a:endParaRPr lang="en-US" sz="1200" dirty="0" smtClean="0"/>
          </a:p>
          <a:p>
            <a:pPr fontAlgn="auto">
              <a:spcAft>
                <a:spcPts val="0"/>
              </a:spcAft>
              <a:buFont typeface="Wingdings 2"/>
              <a:buNone/>
              <a:defRPr/>
            </a:pPr>
            <a:r>
              <a:rPr lang="en-US" sz="1800" i="1" dirty="0" smtClean="0"/>
              <a:t>Our aim should be to live life well, not just climb the ladder of success. This seminar will address how appropriate boundaries at work actually lead to greater ethical  and integrated success in the workplace while protecting our most important measurement of life well-lived – our relationships with the people we care for most. </a:t>
            </a:r>
          </a:p>
          <a:p>
            <a:pPr fontAlgn="auto">
              <a:spcAft>
                <a:spcPts val="0"/>
              </a:spcAft>
              <a:buFont typeface="Wingdings 2"/>
              <a:buNone/>
              <a:defRPr/>
            </a:pPr>
            <a:endParaRPr lang="en-US" sz="1600" dirty="0" smtClean="0"/>
          </a:p>
          <a:p>
            <a:pPr fontAlgn="auto">
              <a:spcAft>
                <a:spcPts val="0"/>
              </a:spcAft>
              <a:buFont typeface="Wingdings 2"/>
              <a:buNone/>
              <a:defRPr/>
            </a:pPr>
            <a:r>
              <a:rPr lang="en-US" sz="1800" dirty="0" smtClean="0"/>
              <a:t>Scott Harris is the director of Oklahoma Baptist University’s Graduate School in Oklahoma City. He is and his wife, Kathryn, have been married for 14 years. They have four boys. His family resides in Oklahoma City. </a:t>
            </a:r>
          </a:p>
          <a:p>
            <a:pPr fontAlgn="auto">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3F058E6E-20C8-452D-BF79-A41DF3540706}" type="slidenum">
              <a:rPr lang="en-US"/>
              <a:pPr>
                <a:defRPr/>
              </a:pPr>
              <a:t>10</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You and Your Words</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365760" indent="-283464" fontAlgn="auto">
              <a:spcAft>
                <a:spcPts val="0"/>
              </a:spcAft>
              <a:buFont typeface="Wingdings 2"/>
              <a:buChar char=""/>
              <a:defRPr/>
            </a:pPr>
            <a:r>
              <a:rPr lang="en-US" dirty="0" smtClean="0"/>
              <a:t>“It’s unethical to say one thing (or not say something) yet mean something else.”</a:t>
            </a:r>
          </a:p>
          <a:p>
            <a:pPr marL="640080" lvl="1" indent="-237744" fontAlgn="auto">
              <a:spcAft>
                <a:spcPts val="0"/>
              </a:spcAft>
              <a:buFont typeface="Verdana"/>
              <a:buChar char="◦"/>
              <a:defRPr/>
            </a:pPr>
            <a:r>
              <a:rPr lang="en-US" dirty="0" smtClean="0"/>
              <a:t>I think…  (separateness)</a:t>
            </a:r>
          </a:p>
          <a:p>
            <a:pPr marL="640080" lvl="1" indent="-237744" fontAlgn="auto">
              <a:spcAft>
                <a:spcPts val="0"/>
              </a:spcAft>
              <a:buFont typeface="Verdana"/>
              <a:buChar char="◦"/>
              <a:defRPr/>
            </a:pPr>
            <a:r>
              <a:rPr lang="en-US" dirty="0" smtClean="0"/>
              <a:t>I won’t…  (limits)</a:t>
            </a:r>
          </a:p>
          <a:p>
            <a:pPr marL="640080" lvl="1" indent="-237744" fontAlgn="auto">
              <a:spcAft>
                <a:spcPts val="0"/>
              </a:spcAft>
              <a:buFont typeface="Verdana"/>
              <a:buChar char="◦"/>
              <a:defRPr/>
            </a:pPr>
            <a:r>
              <a:rPr lang="en-US" dirty="0" smtClean="0"/>
              <a:t>I want…  (desire)</a:t>
            </a:r>
          </a:p>
          <a:p>
            <a:pPr marL="640080" lvl="1" indent="-237744" fontAlgn="auto">
              <a:spcAft>
                <a:spcPts val="0"/>
              </a:spcAft>
              <a:buFont typeface="Verdana"/>
              <a:buChar char="◦"/>
              <a:defRPr/>
            </a:pPr>
            <a:r>
              <a:rPr lang="en-US" dirty="0" smtClean="0"/>
              <a:t>I will…  (activity)</a:t>
            </a:r>
          </a:p>
          <a:p>
            <a:pPr marL="640080" lvl="1" indent="-237744" fontAlgn="auto">
              <a:spcAft>
                <a:spcPts val="0"/>
              </a:spcAft>
              <a:buFont typeface="Verdana"/>
              <a:buChar char="◦"/>
              <a:defRPr/>
            </a:pPr>
            <a:r>
              <a:rPr lang="en-US" dirty="0" smtClean="0"/>
              <a:t>“Yes” and “No”  (definition)</a:t>
            </a:r>
          </a:p>
          <a:p>
            <a:pPr marL="640080" lvl="1" indent="-237744" fontAlgn="auto">
              <a:spcAft>
                <a:spcPts val="0"/>
              </a:spcAft>
              <a:buFont typeface="Verdana"/>
              <a:buChar char="◦"/>
              <a:defRPr/>
            </a:pPr>
            <a:r>
              <a:rPr lang="en-US" dirty="0" smtClean="0"/>
              <a:t>I don’t know…  (honesty)</a:t>
            </a:r>
          </a:p>
          <a:p>
            <a:pPr marL="640080" lvl="1" indent="-237744" fontAlgn="auto">
              <a:spcAft>
                <a:spcPts val="0"/>
              </a:spcAft>
              <a:buFont typeface="Verdana"/>
              <a:buChar char="◦"/>
              <a:defRPr/>
            </a:pPr>
            <a:r>
              <a:rPr lang="en-US" dirty="0" smtClean="0"/>
              <a:t>I was wrong…  (humility)</a:t>
            </a:r>
          </a:p>
          <a:p>
            <a:pPr marL="640080" lvl="1" indent="-237744" fontAlgn="auto">
              <a:spcAft>
                <a:spcPts val="0"/>
              </a:spcAft>
              <a:buFont typeface="Verdana"/>
              <a:buChar char="◦"/>
              <a:defRPr/>
            </a:pPr>
            <a:r>
              <a:rPr lang="en-US" dirty="0" smtClean="0"/>
              <a:t>When you…  (communication)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DB96431F-53A8-41EB-B9A2-B59E3142950B}" type="slidenum">
              <a:rPr lang="en-US"/>
              <a:pPr>
                <a:defRPr/>
              </a:pPr>
              <a:t>11</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Boundaries on the Job</a:t>
            </a:r>
            <a:endParaRPr lang="en-US" dirty="0">
              <a:solidFill>
                <a:schemeClr val="tx2">
                  <a:satMod val="130000"/>
                </a:schemeClr>
              </a:solidFill>
            </a:endParaRPr>
          </a:p>
        </p:txBody>
      </p:sp>
      <p:sp>
        <p:nvSpPr>
          <p:cNvPr id="23554" name="Content Placeholder 2"/>
          <p:cNvSpPr>
            <a:spLocks noGrp="1"/>
          </p:cNvSpPr>
          <p:nvPr>
            <p:ph idx="1"/>
          </p:nvPr>
        </p:nvSpPr>
        <p:spPr/>
        <p:txBody>
          <a:bodyPr/>
          <a:lstStyle/>
          <a:p>
            <a:r>
              <a:rPr lang="en-US" smtClean="0"/>
              <a:t>Who’s in charge of your agenda?</a:t>
            </a:r>
          </a:p>
          <a:p>
            <a:pPr lvl="1"/>
            <a:r>
              <a:rPr lang="en-US" smtClean="0"/>
              <a:t>You or your in box?</a:t>
            </a:r>
          </a:p>
          <a:p>
            <a:pPr lvl="1"/>
            <a:r>
              <a:rPr lang="en-US" smtClean="0"/>
              <a:t>You or other people?</a:t>
            </a:r>
          </a:p>
          <a:p>
            <a:pPr lvl="1"/>
            <a:endParaRPr lang="en-US" smtClean="0"/>
          </a:p>
          <a:p>
            <a:r>
              <a:rPr lang="en-US" smtClean="0"/>
              <a:t>“An integrated &amp; ethical life means you are in control…”</a:t>
            </a:r>
          </a:p>
          <a:p>
            <a:pPr lvl="1"/>
            <a:r>
              <a:rPr lang="en-US" smtClean="0"/>
              <a:t>Directed by vision &amp; values</a:t>
            </a:r>
          </a:p>
          <a:p>
            <a:pPr lvl="1"/>
            <a:r>
              <a:rPr lang="en-US" smtClean="0"/>
              <a:t>Maintained by boundaries</a:t>
            </a:r>
          </a:p>
          <a:p>
            <a:pPr lvl="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8191668D-1F83-4EC3-A361-F20633D27F1E}" type="slidenum">
              <a:rPr lang="en-US"/>
              <a:pPr>
                <a:defRPr/>
              </a:pPr>
              <a:t>12</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Create Time and Space </a:t>
            </a:r>
            <a:endParaRPr lang="en-US" dirty="0">
              <a:solidFill>
                <a:schemeClr val="tx2">
                  <a:satMod val="130000"/>
                </a:schemeClr>
              </a:solidFill>
            </a:endParaRPr>
          </a:p>
        </p:txBody>
      </p:sp>
      <p:sp>
        <p:nvSpPr>
          <p:cNvPr id="24578" name="Content Placeholder 2"/>
          <p:cNvSpPr>
            <a:spLocks noGrp="1"/>
          </p:cNvSpPr>
          <p:nvPr>
            <p:ph idx="1"/>
          </p:nvPr>
        </p:nvSpPr>
        <p:spPr>
          <a:xfrm>
            <a:off x="1447800" y="1295400"/>
            <a:ext cx="7499350" cy="4800600"/>
          </a:xfrm>
        </p:spPr>
        <p:txBody>
          <a:bodyPr/>
          <a:lstStyle/>
          <a:p>
            <a:r>
              <a:rPr lang="en-US" smtClean="0"/>
              <a:t>Give entire focus to </a:t>
            </a:r>
            <a:r>
              <a:rPr lang="en-US" u="sng" smtClean="0"/>
              <a:t>needed</a:t>
            </a:r>
            <a:r>
              <a:rPr lang="en-US" smtClean="0"/>
              <a:t> task at hand</a:t>
            </a:r>
          </a:p>
          <a:p>
            <a:pPr lvl="1"/>
            <a:r>
              <a:rPr lang="en-US" smtClean="0"/>
              <a:t>Close email for set time</a:t>
            </a:r>
          </a:p>
          <a:p>
            <a:pPr lvl="1"/>
            <a:r>
              <a:rPr lang="en-US" smtClean="0"/>
              <a:t>Assign a time to check &amp; respond to email</a:t>
            </a:r>
          </a:p>
          <a:p>
            <a:pPr lvl="1"/>
            <a:r>
              <a:rPr lang="en-US" smtClean="0"/>
              <a:t>Turn off ringer on phone during meetings</a:t>
            </a:r>
          </a:p>
          <a:p>
            <a:pPr lvl="1"/>
            <a:r>
              <a:rPr lang="en-US" smtClean="0"/>
              <a:t>Close the door</a:t>
            </a:r>
          </a:p>
          <a:p>
            <a:pPr lvl="1"/>
            <a:r>
              <a:rPr lang="en-US" smtClean="0"/>
              <a:t>Ask “Why?”</a:t>
            </a:r>
          </a:p>
          <a:p>
            <a:pPr lvl="1"/>
            <a:r>
              <a:rPr lang="en-US" smtClean="0"/>
              <a:t>Set limits on tasks</a:t>
            </a:r>
          </a:p>
          <a:p>
            <a:pPr lvl="1"/>
            <a:r>
              <a:rPr lang="en-US" smtClean="0"/>
              <a:t>Learn to say “No”</a:t>
            </a:r>
          </a:p>
          <a:p>
            <a:pPr lvl="1"/>
            <a:r>
              <a:rPr lang="en-US" smtClean="0"/>
              <a:t>Know why you are saying “Yes”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5D6A45BE-C9C1-4F84-B867-E9C5AE22F838}" type="slidenum">
              <a:rPr lang="en-US"/>
              <a:pPr>
                <a:defRPr/>
              </a:pPr>
              <a:t>13</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Needed Choices</a:t>
            </a:r>
            <a:endParaRPr lang="en-US" dirty="0">
              <a:solidFill>
                <a:schemeClr val="tx2">
                  <a:satMod val="130000"/>
                </a:schemeClr>
              </a:solidFill>
            </a:endParaRPr>
          </a:p>
        </p:txBody>
      </p:sp>
      <p:sp>
        <p:nvSpPr>
          <p:cNvPr id="25602" name="Content Placeholder 2"/>
          <p:cNvSpPr>
            <a:spLocks noGrp="1"/>
          </p:cNvSpPr>
          <p:nvPr>
            <p:ph idx="1"/>
          </p:nvPr>
        </p:nvSpPr>
        <p:spPr/>
        <p:txBody>
          <a:bodyPr/>
          <a:lstStyle/>
          <a:p>
            <a:r>
              <a:rPr lang="en-US" smtClean="0"/>
              <a:t>Make “No-Choice” Choices First</a:t>
            </a:r>
          </a:p>
          <a:p>
            <a:pPr lvl="1"/>
            <a:r>
              <a:rPr lang="en-US" smtClean="0"/>
              <a:t>Illus: Paying our mortgage</a:t>
            </a:r>
          </a:p>
          <a:p>
            <a:pPr lvl="1"/>
            <a:r>
              <a:rPr lang="en-US" smtClean="0"/>
              <a:t>Being the dad or mom who was “there”</a:t>
            </a:r>
          </a:p>
          <a:p>
            <a:r>
              <a:rPr lang="en-US" smtClean="0"/>
              <a:t>Follow the Misery / Make a Rule</a:t>
            </a:r>
          </a:p>
          <a:p>
            <a:pPr lvl="1"/>
            <a:r>
              <a:rPr lang="en-US" smtClean="0"/>
              <a:t>Toxic Relationships</a:t>
            </a:r>
          </a:p>
          <a:p>
            <a:pPr lvl="1"/>
            <a:r>
              <a:rPr lang="en-US" smtClean="0"/>
              <a:t>Managing Energy for High Performance</a:t>
            </a:r>
          </a:p>
          <a:p>
            <a:pPr lvl="1"/>
            <a:r>
              <a:rPr lang="en-US" smtClean="0"/>
              <a:t>Chatty-Cathy and Talks-a-lot-Tim</a:t>
            </a:r>
          </a:p>
          <a:p>
            <a:pPr lvl="1"/>
            <a:r>
              <a:rPr lang="en-US" smtClean="0"/>
              <a:t>Avoiding work email at home</a:t>
            </a:r>
          </a:p>
          <a:p>
            <a:pPr lvl="1"/>
            <a:r>
              <a:rPr lang="en-US" smtClean="0"/>
              <a:t>Taking the Blackberry on your date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3ECD192D-7CC4-4693-B76B-9F7AD3DD8C72}" type="slidenum">
              <a:rPr lang="en-US"/>
              <a:pPr>
                <a:defRPr/>
              </a:pPr>
              <a:t>14</a:t>
            </a:fld>
            <a:endParaRPr lang="en-US" dirty="0"/>
          </a:p>
        </p:txBody>
      </p:sp>
      <p:sp>
        <p:nvSpPr>
          <p:cNvPr id="2" name="Title 1"/>
          <p:cNvSpPr>
            <a:spLocks noGrp="1"/>
          </p:cNvSpPr>
          <p:nvPr>
            <p:ph type="title"/>
          </p:nvPr>
        </p:nvSpPr>
        <p:spPr/>
        <p:txBody>
          <a:bodyPr vert="horz" wrap="square" lIns="91440" tIns="45720" rIns="91440" bIns="45720" numCol="1" anchorCtr="0" compatLnSpc="1">
            <a:prstTxWarp prst="textNoShape">
              <a:avLst/>
            </a:prstTxWarp>
          </a:bodyPr>
          <a:lstStyle/>
          <a:p>
            <a:pPr algn="ctr"/>
            <a:r>
              <a:rPr lang="en-US" sz="4000" smtClean="0">
                <a:effectLst>
                  <a:outerShdw blurRad="38100" dist="38100" dir="2700000" algn="tl">
                    <a:srgbClr val="C0C0C0"/>
                  </a:outerShdw>
                </a:effectLst>
              </a:rPr>
              <a:t>Getting Balance Sheet in Order</a:t>
            </a:r>
          </a:p>
        </p:txBody>
      </p:sp>
      <p:sp>
        <p:nvSpPr>
          <p:cNvPr id="26626" name="Content Placeholder 2"/>
          <p:cNvSpPr>
            <a:spLocks noGrp="1"/>
          </p:cNvSpPr>
          <p:nvPr>
            <p:ph idx="1"/>
          </p:nvPr>
        </p:nvSpPr>
        <p:spPr/>
        <p:txBody>
          <a:bodyPr/>
          <a:lstStyle/>
          <a:p>
            <a:r>
              <a:rPr lang="en-US" smtClean="0"/>
              <a:t>“You cannot control other people, but you can get in control of yourself. You have to be able to make the choices you need in order to make your life work, belong to you, and integrate around the things important to you.” </a:t>
            </a:r>
            <a:r>
              <a:rPr lang="en-US" sz="2000" i="1" smtClean="0"/>
              <a:t>The One Life Solution </a:t>
            </a:r>
            <a:r>
              <a:rPr lang="en-US" sz="2000" smtClean="0"/>
              <a:t>p 182</a:t>
            </a:r>
            <a:endParaRPr lang="en-US" smtClean="0"/>
          </a:p>
          <a:p>
            <a:pPr lvl="1"/>
            <a:r>
              <a:rPr lang="en-US" smtClean="0"/>
              <a:t>Strengthen your equity</a:t>
            </a:r>
          </a:p>
          <a:p>
            <a:pPr lvl="2"/>
            <a:r>
              <a:rPr lang="en-US" smtClean="0"/>
              <a:t>Position self for strength</a:t>
            </a:r>
          </a:p>
          <a:p>
            <a:pPr lvl="3"/>
            <a:r>
              <a:rPr lang="en-US" smtClean="0"/>
              <a:t>Support of friends, broader revenue base, new skills…</a:t>
            </a:r>
          </a:p>
          <a:p>
            <a:pPr lvl="3"/>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BE7EB86B-E53B-438E-9C1C-E9347004C4DC}" type="slidenum">
              <a:rPr lang="en-US"/>
              <a:pPr>
                <a:defRPr/>
              </a:pPr>
              <a:t>15</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Balance Sheet (continued)</a:t>
            </a:r>
            <a:endParaRPr lang="en-US" dirty="0">
              <a:solidFill>
                <a:schemeClr val="tx2">
                  <a:satMod val="130000"/>
                </a:schemeClr>
              </a:solidFill>
            </a:endParaRPr>
          </a:p>
        </p:txBody>
      </p:sp>
      <p:sp>
        <p:nvSpPr>
          <p:cNvPr id="3" name="Content Placeholder 2"/>
          <p:cNvSpPr>
            <a:spLocks noGrp="1"/>
          </p:cNvSpPr>
          <p:nvPr>
            <p:ph idx="1"/>
          </p:nvPr>
        </p:nvSpPr>
        <p:spPr>
          <a:xfrm>
            <a:off x="1435100" y="1447800"/>
            <a:ext cx="7499350" cy="5029200"/>
          </a:xfrm>
        </p:spPr>
        <p:txBody>
          <a:bodyPr>
            <a:normAutofit fontScale="92500"/>
          </a:bodyPr>
          <a:lstStyle/>
          <a:p>
            <a:pPr marL="365760" indent="-283464" fontAlgn="auto">
              <a:spcAft>
                <a:spcPts val="0"/>
              </a:spcAft>
              <a:buFont typeface="Wingdings 2"/>
              <a:buChar char=""/>
              <a:defRPr/>
            </a:pPr>
            <a:r>
              <a:rPr lang="en-US" dirty="0" smtClean="0"/>
              <a:t>End Some Things Now</a:t>
            </a:r>
          </a:p>
          <a:p>
            <a:pPr marL="640080" lvl="1" indent="-237744" fontAlgn="auto">
              <a:spcAft>
                <a:spcPts val="0"/>
              </a:spcAft>
              <a:buFont typeface="Verdana"/>
              <a:buChar char="◦"/>
              <a:defRPr/>
            </a:pPr>
            <a:r>
              <a:rPr lang="en-US" dirty="0" smtClean="0"/>
              <a:t>Some endings are necessary and good</a:t>
            </a:r>
          </a:p>
          <a:p>
            <a:pPr marL="886968" lvl="2" fontAlgn="auto">
              <a:spcAft>
                <a:spcPts val="0"/>
              </a:spcAft>
              <a:buFont typeface="Wingdings 2"/>
              <a:buChar char=""/>
              <a:defRPr/>
            </a:pPr>
            <a:r>
              <a:rPr lang="en-US" dirty="0" smtClean="0"/>
              <a:t>Negative things that are not fixable</a:t>
            </a:r>
          </a:p>
          <a:p>
            <a:pPr marL="886968" lvl="2" fontAlgn="auto">
              <a:spcAft>
                <a:spcPts val="0"/>
              </a:spcAft>
              <a:buFont typeface="Wingdings 2"/>
              <a:buChar char=""/>
              <a:defRPr/>
            </a:pPr>
            <a:r>
              <a:rPr lang="en-US" dirty="0" smtClean="0"/>
              <a:t>Positive things that keep you from the things you care about most</a:t>
            </a:r>
          </a:p>
          <a:p>
            <a:pPr marL="365760" indent="-283464" fontAlgn="auto">
              <a:spcAft>
                <a:spcPts val="0"/>
              </a:spcAft>
              <a:buFont typeface="Wingdings 2"/>
              <a:buChar char=""/>
              <a:defRPr/>
            </a:pPr>
            <a:r>
              <a:rPr lang="en-US" dirty="0" smtClean="0"/>
              <a:t>Financial Soundness</a:t>
            </a:r>
          </a:p>
          <a:p>
            <a:pPr marL="365760" indent="-283464" fontAlgn="auto">
              <a:spcAft>
                <a:spcPts val="0"/>
              </a:spcAft>
              <a:buFont typeface="Wingdings 2"/>
              <a:buChar char=""/>
              <a:defRPr/>
            </a:pPr>
            <a:endParaRPr lang="en-US" sz="2000" dirty="0" smtClean="0"/>
          </a:p>
          <a:p>
            <a:pPr marL="365760" indent="-283464" fontAlgn="auto">
              <a:spcAft>
                <a:spcPts val="0"/>
              </a:spcAft>
              <a:buFont typeface="Wingdings 2"/>
              <a:buChar char=""/>
              <a:defRPr/>
            </a:pPr>
            <a:r>
              <a:rPr lang="en-US" b="1" dirty="0" smtClean="0"/>
              <a:t>KEY</a:t>
            </a:r>
            <a:r>
              <a:rPr lang="en-US" dirty="0" smtClean="0"/>
              <a:t>: Put yourself in a position to create or maintain your boundaries.</a:t>
            </a:r>
          </a:p>
          <a:p>
            <a:pPr marL="365760" indent="-283464" fontAlgn="auto">
              <a:spcAft>
                <a:spcPts val="0"/>
              </a:spcAft>
              <a:buFont typeface="Wingdings 2"/>
              <a:buChar char=""/>
              <a:defRPr/>
            </a:pPr>
            <a:endParaRPr lang="en-US" sz="1300" dirty="0" smtClean="0"/>
          </a:p>
          <a:p>
            <a:pPr marL="365760" indent="-283464" fontAlgn="auto">
              <a:spcAft>
                <a:spcPts val="0"/>
              </a:spcAft>
              <a:buFont typeface="Wingdings 2"/>
              <a:buChar char=""/>
              <a:defRPr/>
            </a:pPr>
            <a:r>
              <a:rPr lang="en-US" dirty="0" smtClean="0"/>
              <a:t>Q: Can you say “no” to a bad work situation?</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EA36F196-4F2D-4600-A222-37CEA5C490C2}" type="slidenum">
              <a:rPr lang="en-US"/>
              <a:pPr>
                <a:defRPr/>
              </a:pPr>
              <a:t>16</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Communicating Boundaries</a:t>
            </a:r>
            <a:endParaRPr lang="en-US" dirty="0">
              <a:solidFill>
                <a:schemeClr val="tx2">
                  <a:satMod val="130000"/>
                </a:schemeClr>
              </a:solidFill>
            </a:endParaRPr>
          </a:p>
        </p:txBody>
      </p:sp>
      <p:sp>
        <p:nvSpPr>
          <p:cNvPr id="3" name="Content Placeholder 2"/>
          <p:cNvSpPr>
            <a:spLocks noGrp="1"/>
          </p:cNvSpPr>
          <p:nvPr>
            <p:ph idx="1"/>
          </p:nvPr>
        </p:nvSpPr>
        <p:spPr/>
        <p:txBody>
          <a:bodyPr>
            <a:normAutofit lnSpcReduction="10000"/>
          </a:bodyPr>
          <a:lstStyle/>
          <a:p>
            <a:pPr marL="365760" indent="-283464" fontAlgn="auto">
              <a:spcAft>
                <a:spcPts val="0"/>
              </a:spcAft>
              <a:buFont typeface="Wingdings 2"/>
              <a:buChar char=""/>
              <a:defRPr/>
            </a:pPr>
            <a:r>
              <a:rPr lang="en-US" sz="2800" dirty="0" smtClean="0"/>
              <a:t>“There is a difference between negative information and negative communication.” </a:t>
            </a:r>
            <a:r>
              <a:rPr lang="en-US" dirty="0" smtClean="0"/>
              <a:t>					</a:t>
            </a:r>
            <a:r>
              <a:rPr lang="en-US" sz="2000" i="1" dirty="0" smtClean="0"/>
              <a:t>– The One-Life Solution p. 203</a:t>
            </a:r>
            <a:endParaRPr lang="en-US" i="1" dirty="0" smtClean="0"/>
          </a:p>
          <a:p>
            <a:pPr marL="365760" indent="-283464" fontAlgn="auto">
              <a:spcAft>
                <a:spcPts val="0"/>
              </a:spcAft>
              <a:buFont typeface="Wingdings 2"/>
              <a:buChar char=""/>
              <a:defRPr/>
            </a:pPr>
            <a:r>
              <a:rPr lang="en-US" sz="2800" dirty="0" smtClean="0"/>
              <a:t>Difficult Conversation Tips</a:t>
            </a:r>
          </a:p>
          <a:p>
            <a:pPr marL="640080" lvl="1" indent="-237744" fontAlgn="auto">
              <a:spcAft>
                <a:spcPts val="0"/>
              </a:spcAft>
              <a:buFont typeface="Verdana"/>
              <a:buChar char="◦"/>
              <a:defRPr/>
            </a:pPr>
            <a:r>
              <a:rPr lang="en-US" dirty="0" smtClean="0"/>
              <a:t>Tone</a:t>
            </a:r>
          </a:p>
          <a:p>
            <a:pPr marL="640080" lvl="1" indent="-237744" fontAlgn="auto">
              <a:spcAft>
                <a:spcPts val="0"/>
              </a:spcAft>
              <a:buFont typeface="Verdana"/>
              <a:buChar char="◦"/>
              <a:defRPr/>
            </a:pPr>
            <a:r>
              <a:rPr lang="en-US" dirty="0" smtClean="0"/>
              <a:t>Affirm person / Balance care with truth</a:t>
            </a:r>
          </a:p>
          <a:p>
            <a:pPr marL="640080" lvl="1" indent="-237744" fontAlgn="auto">
              <a:spcAft>
                <a:spcPts val="0"/>
              </a:spcAft>
              <a:buFont typeface="Verdana"/>
              <a:buChar char="◦"/>
              <a:defRPr/>
            </a:pPr>
            <a:r>
              <a:rPr lang="en-US" dirty="0" smtClean="0"/>
              <a:t>Be specific about issue, not the person</a:t>
            </a:r>
          </a:p>
          <a:p>
            <a:pPr marL="640080" lvl="1" indent="-237744" fontAlgn="auto">
              <a:spcAft>
                <a:spcPts val="0"/>
              </a:spcAft>
              <a:buFont typeface="Verdana"/>
              <a:buChar char="◦"/>
              <a:defRPr/>
            </a:pPr>
            <a:r>
              <a:rPr lang="en-US" dirty="0" smtClean="0"/>
              <a:t>Get agreement</a:t>
            </a:r>
          </a:p>
          <a:p>
            <a:pPr marL="640080" lvl="1" indent="-237744" fontAlgn="auto">
              <a:spcAft>
                <a:spcPts val="0"/>
              </a:spcAft>
              <a:buFont typeface="Verdana"/>
              <a:buChar char="◦"/>
              <a:defRPr/>
            </a:pPr>
            <a:r>
              <a:rPr lang="en-US" dirty="0" smtClean="0"/>
              <a:t>Stay separate from difficult person</a:t>
            </a:r>
          </a:p>
          <a:p>
            <a:pPr marL="640080" lvl="1" indent="-237744" fontAlgn="auto">
              <a:spcAft>
                <a:spcPts val="0"/>
              </a:spcAft>
              <a:buFont typeface="Verdana"/>
              <a:buChar char="◦"/>
              <a:defRPr/>
            </a:pPr>
            <a:r>
              <a:rPr lang="en-US" dirty="0" smtClean="0"/>
              <a:t>Set Limits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686F379D-4A88-4505-8C46-4DF2A94CACAF}" type="slidenum">
              <a:rPr lang="en-US"/>
              <a:pPr>
                <a:defRPr/>
              </a:pPr>
              <a:t>17</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Summary</a:t>
            </a:r>
            <a:endParaRPr lang="en-US" dirty="0">
              <a:solidFill>
                <a:schemeClr val="tx2">
                  <a:satMod val="130000"/>
                </a:schemeClr>
              </a:solidFill>
            </a:endParaRPr>
          </a:p>
        </p:txBody>
      </p:sp>
      <p:sp>
        <p:nvSpPr>
          <p:cNvPr id="29698" name="Content Placeholder 2"/>
          <p:cNvSpPr>
            <a:spLocks noGrp="1"/>
          </p:cNvSpPr>
          <p:nvPr>
            <p:ph idx="1"/>
          </p:nvPr>
        </p:nvSpPr>
        <p:spPr>
          <a:xfrm>
            <a:off x="1447800" y="1143000"/>
            <a:ext cx="7499350" cy="5105400"/>
          </a:xfrm>
        </p:spPr>
        <p:txBody>
          <a:bodyPr/>
          <a:lstStyle/>
          <a:p>
            <a:r>
              <a:rPr lang="en-US" sz="2800" smtClean="0"/>
              <a:t>Boundaries establish control of self. They integrate your life around your values.</a:t>
            </a:r>
          </a:p>
          <a:p>
            <a:r>
              <a:rPr lang="en-US" sz="2800" smtClean="0"/>
              <a:t>Boundaries define you from others</a:t>
            </a:r>
          </a:p>
          <a:p>
            <a:r>
              <a:rPr lang="en-US" sz="2800" smtClean="0"/>
              <a:t>Audit your life to identify power drains</a:t>
            </a:r>
          </a:p>
          <a:p>
            <a:r>
              <a:rPr lang="en-US" sz="2800" smtClean="0"/>
              <a:t>Your words and choices either strengthen or weaken your boundaries</a:t>
            </a:r>
          </a:p>
          <a:p>
            <a:r>
              <a:rPr lang="en-US" sz="2800" smtClean="0"/>
              <a:t>Get your Balance Sheet in order</a:t>
            </a:r>
          </a:p>
          <a:p>
            <a:r>
              <a:rPr lang="en-US" sz="2800" smtClean="0"/>
              <a:t>Communicate your boundaries clearly</a:t>
            </a:r>
          </a:p>
          <a:p>
            <a:pPr algn="ctr">
              <a:buFont typeface="Wingdings 2" pitchFamily="18" charset="2"/>
              <a:buNone/>
            </a:pPr>
            <a:r>
              <a:rPr lang="en-US" sz="2800" b="1" i="1" smtClean="0"/>
              <a:t>“In life, you get what you tolerate.”</a:t>
            </a:r>
          </a:p>
          <a:p>
            <a:endParaRPr lang="en-US" sz="2800" smtClean="0"/>
          </a:p>
          <a:p>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EFF19906-7BC0-446E-986F-21524F8A775F}" type="slidenum">
              <a:rPr lang="en-US"/>
              <a:pPr>
                <a:defRPr/>
              </a:pPr>
              <a:t>18</a:t>
            </a:fld>
            <a:endParaRPr lang="en-US" dirty="0"/>
          </a:p>
        </p:txBody>
      </p:sp>
      <p:sp>
        <p:nvSpPr>
          <p:cNvPr id="2" name="Title 1"/>
          <p:cNvSpPr>
            <a:spLocks noGrp="1"/>
          </p:cNvSpPr>
          <p:nvPr>
            <p:ph type="title"/>
          </p:nvPr>
        </p:nvSpPr>
        <p:spPr>
          <a:xfrm>
            <a:off x="1435100" y="274638"/>
            <a:ext cx="7499350" cy="944562"/>
          </a:xfrm>
        </p:spPr>
        <p:txBody>
          <a:bodyPr/>
          <a:lstStyle/>
          <a:p>
            <a:pPr fontAlgn="auto">
              <a:spcAft>
                <a:spcPts val="0"/>
              </a:spcAft>
              <a:defRPr/>
            </a:pPr>
            <a:r>
              <a:rPr lang="en-US" sz="3600" dirty="0" smtClean="0">
                <a:solidFill>
                  <a:schemeClr val="tx2">
                    <a:satMod val="130000"/>
                  </a:schemeClr>
                </a:solidFill>
              </a:rPr>
              <a:t>“One Life to Love” </a:t>
            </a:r>
            <a:r>
              <a:rPr lang="en-US" sz="2400" dirty="0" smtClean="0">
                <a:solidFill>
                  <a:schemeClr val="tx2">
                    <a:satMod val="130000"/>
                  </a:schemeClr>
                </a:solidFill>
              </a:rPr>
              <a:t>by 33 Miles</a:t>
            </a:r>
            <a:endParaRPr lang="en-US" dirty="0">
              <a:solidFill>
                <a:schemeClr val="tx2">
                  <a:satMod val="130000"/>
                </a:schemeClr>
              </a:solidFill>
            </a:endParaRPr>
          </a:p>
        </p:txBody>
      </p:sp>
      <p:sp>
        <p:nvSpPr>
          <p:cNvPr id="30722" name="Content Placeholder 2"/>
          <p:cNvSpPr>
            <a:spLocks noGrp="1"/>
          </p:cNvSpPr>
          <p:nvPr>
            <p:ph idx="1"/>
          </p:nvPr>
        </p:nvSpPr>
        <p:spPr>
          <a:xfrm>
            <a:off x="1371600" y="1219200"/>
            <a:ext cx="7497763" cy="5105400"/>
          </a:xfrm>
        </p:spPr>
        <p:txBody>
          <a:bodyPr/>
          <a:lstStyle/>
          <a:p>
            <a:pPr>
              <a:buFont typeface="Wingdings 2" pitchFamily="18" charset="2"/>
              <a:buNone/>
            </a:pPr>
            <a:r>
              <a:rPr lang="en-US" sz="2000" smtClean="0"/>
              <a:t>He never thought he cared so much about the minute hand </a:t>
            </a:r>
            <a:br>
              <a:rPr lang="en-US" sz="2000" smtClean="0"/>
            </a:br>
            <a:r>
              <a:rPr lang="en-US" sz="2000" smtClean="0"/>
              <a:t>Until he started praying for, a second chance </a:t>
            </a:r>
            <a:br>
              <a:rPr lang="en-US" sz="2000" smtClean="0"/>
            </a:br>
            <a:r>
              <a:rPr lang="en-US" sz="2000" smtClean="0"/>
              <a:t>If he could only do it all again </a:t>
            </a:r>
            <a:br>
              <a:rPr lang="en-US" sz="2000" smtClean="0"/>
            </a:br>
            <a:r>
              <a:rPr lang="en-US" sz="2000" smtClean="0"/>
              <a:t>He'd trade the long nights that he spent behind his desk </a:t>
            </a:r>
            <a:br>
              <a:rPr lang="en-US" sz="2000" smtClean="0"/>
            </a:br>
            <a:r>
              <a:rPr lang="en-US" sz="2000" smtClean="0"/>
              <a:t>For all he missed </a:t>
            </a:r>
            <a:br>
              <a:rPr lang="en-US" sz="2000" smtClean="0"/>
            </a:br>
            <a:r>
              <a:rPr lang="en-US" sz="2000" smtClean="0"/>
              <a:t>He tells his wife "I wish that this moment in this room was not me dying, but just spending a little time with you." </a:t>
            </a:r>
          </a:p>
          <a:p>
            <a:pPr>
              <a:buFont typeface="Wingdings 2" pitchFamily="18" charset="2"/>
              <a:buNone/>
            </a:pPr>
            <a:endParaRPr lang="en-US" sz="2000" smtClean="0"/>
          </a:p>
          <a:p>
            <a:pPr>
              <a:buFont typeface="Wingdings 2" pitchFamily="18" charset="2"/>
              <a:buNone/>
            </a:pPr>
            <a:r>
              <a:rPr lang="en-US" sz="2000" smtClean="0"/>
              <a:t>You only get just one time around </a:t>
            </a:r>
            <a:br>
              <a:rPr lang="en-US" sz="2000" smtClean="0"/>
            </a:br>
            <a:r>
              <a:rPr lang="en-US" sz="2000" smtClean="0"/>
              <a:t>You only get one shot at this </a:t>
            </a:r>
            <a:br>
              <a:rPr lang="en-US" sz="2000" smtClean="0"/>
            </a:br>
            <a:r>
              <a:rPr lang="en-US" sz="2000" smtClean="0"/>
              <a:t>One chance, to find out </a:t>
            </a:r>
            <a:br>
              <a:rPr lang="en-US" sz="2000" smtClean="0"/>
            </a:br>
            <a:r>
              <a:rPr lang="en-US" sz="2000" smtClean="0"/>
              <a:t>The one thing that you don't wanna miss </a:t>
            </a:r>
            <a:br>
              <a:rPr lang="en-US" sz="2000" smtClean="0"/>
            </a:br>
            <a:r>
              <a:rPr lang="en-US" sz="2000" smtClean="0"/>
              <a:t>One day when it's all said and done </a:t>
            </a:r>
            <a:br>
              <a:rPr lang="en-US" sz="2000" smtClean="0"/>
            </a:br>
            <a:r>
              <a:rPr lang="en-US" sz="2000" smtClean="0"/>
              <a:t>I hope you see that it was enough, this </a:t>
            </a:r>
            <a:br>
              <a:rPr lang="en-US" sz="2000" smtClean="0"/>
            </a:br>
            <a:r>
              <a:rPr lang="en-US" sz="2000" smtClean="0"/>
              <a:t>One ride, one try, one life... </a:t>
            </a:r>
            <a:br>
              <a:rPr lang="en-US" sz="2000" smtClean="0"/>
            </a:br>
            <a:r>
              <a:rPr lang="en-US" sz="2000" smtClean="0"/>
              <a:t>To love....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4D7DD026-2D70-41AA-833B-886F3E388C9F}" type="slidenum">
              <a:rPr lang="en-US"/>
              <a:pPr>
                <a:defRPr/>
              </a:pPr>
              <a:t>19</a:t>
            </a:fld>
            <a:endParaRPr lang="en-US" dirty="0"/>
          </a:p>
        </p:txBody>
      </p:sp>
      <p:sp>
        <p:nvSpPr>
          <p:cNvPr id="2" name="Title 1"/>
          <p:cNvSpPr>
            <a:spLocks noGrp="1"/>
          </p:cNvSpPr>
          <p:nvPr>
            <p:ph type="title"/>
          </p:nvPr>
        </p:nvSpPr>
        <p:spPr/>
        <p:txBody>
          <a:bodyPr/>
          <a:lstStyle/>
          <a:p>
            <a:pPr fontAlgn="auto">
              <a:spcAft>
                <a:spcPts val="0"/>
              </a:spcAft>
              <a:defRPr/>
            </a:pPr>
            <a:r>
              <a:rPr lang="en-US" sz="3600" dirty="0" smtClean="0">
                <a:solidFill>
                  <a:schemeClr val="tx2">
                    <a:satMod val="130000"/>
                  </a:schemeClr>
                </a:solidFill>
              </a:rPr>
              <a:t>“One Life to Love” </a:t>
            </a:r>
            <a:r>
              <a:rPr lang="en-US" sz="2400" dirty="0" smtClean="0">
                <a:solidFill>
                  <a:schemeClr val="tx2">
                    <a:satMod val="130000"/>
                  </a:schemeClr>
                </a:solidFill>
              </a:rPr>
              <a:t>(continued)</a:t>
            </a:r>
            <a:endParaRPr lang="en-US" sz="3600" dirty="0">
              <a:solidFill>
                <a:schemeClr val="tx2">
                  <a:satMod val="130000"/>
                </a:schemeClr>
              </a:solidFill>
            </a:endParaRPr>
          </a:p>
        </p:txBody>
      </p:sp>
      <p:sp>
        <p:nvSpPr>
          <p:cNvPr id="3" name="Content Placeholder 2"/>
          <p:cNvSpPr>
            <a:spLocks noGrp="1"/>
          </p:cNvSpPr>
          <p:nvPr>
            <p:ph idx="1"/>
          </p:nvPr>
        </p:nvSpPr>
        <p:spPr/>
        <p:txBody>
          <a:bodyPr>
            <a:normAutofit fontScale="62500" lnSpcReduction="20000"/>
          </a:bodyPr>
          <a:lstStyle/>
          <a:p>
            <a:pPr marL="365760" indent="-283464" fontAlgn="auto">
              <a:spcAft>
                <a:spcPts val="0"/>
              </a:spcAft>
              <a:buFont typeface="Wingdings 2"/>
              <a:buNone/>
              <a:defRPr/>
            </a:pPr>
            <a:r>
              <a:rPr lang="en-US" dirty="0" smtClean="0"/>
              <a:t>She never thought she cared so much about those little hands </a:t>
            </a:r>
            <a:br>
              <a:rPr lang="en-US" dirty="0" smtClean="0"/>
            </a:br>
            <a:r>
              <a:rPr lang="en-US" dirty="0" smtClean="0"/>
              <a:t>That held on tight the day she left </a:t>
            </a:r>
            <a:br>
              <a:rPr lang="en-US" dirty="0" smtClean="0"/>
            </a:br>
            <a:r>
              <a:rPr lang="en-US" dirty="0" smtClean="0"/>
              <a:t>Til she was scared to death </a:t>
            </a:r>
            <a:br>
              <a:rPr lang="en-US" dirty="0" smtClean="0"/>
            </a:br>
            <a:r>
              <a:rPr lang="en-US" dirty="0" smtClean="0"/>
              <a:t>Sitting all alone on a hotel bed, the end of the road </a:t>
            </a:r>
            <a:br>
              <a:rPr lang="en-US" dirty="0" smtClean="0"/>
            </a:br>
            <a:r>
              <a:rPr lang="en-US" dirty="0" smtClean="0"/>
              <a:t>The sun had set on her big plans </a:t>
            </a:r>
            <a:br>
              <a:rPr lang="en-US" dirty="0" smtClean="0"/>
            </a:br>
            <a:r>
              <a:rPr lang="en-US" dirty="0" smtClean="0"/>
              <a:t>To feel young again </a:t>
            </a:r>
            <a:br>
              <a:rPr lang="en-US" dirty="0" smtClean="0"/>
            </a:br>
            <a:r>
              <a:rPr lang="en-US" dirty="0" smtClean="0"/>
              <a:t/>
            </a:r>
            <a:br>
              <a:rPr lang="en-US" dirty="0" smtClean="0"/>
            </a:br>
            <a:r>
              <a:rPr lang="en-US" dirty="0" smtClean="0"/>
              <a:t>She picks up the phone, dials the number, hears that little voice </a:t>
            </a:r>
            <a:br>
              <a:rPr lang="en-US" dirty="0" smtClean="0"/>
            </a:br>
            <a:r>
              <a:rPr lang="en-US" dirty="0" smtClean="0"/>
              <a:t>That's haunted every single mile, since she made that choice </a:t>
            </a:r>
            <a:br>
              <a:rPr lang="en-US" dirty="0" smtClean="0"/>
            </a:br>
            <a:r>
              <a:rPr lang="en-US" dirty="0" smtClean="0"/>
              <a:t/>
            </a:r>
            <a:br>
              <a:rPr lang="en-US" dirty="0" smtClean="0"/>
            </a:br>
            <a:r>
              <a:rPr lang="en-US" dirty="0" smtClean="0"/>
              <a:t>You only get just one time around </a:t>
            </a:r>
            <a:br>
              <a:rPr lang="en-US" dirty="0" smtClean="0"/>
            </a:br>
            <a:r>
              <a:rPr lang="en-US" dirty="0" smtClean="0"/>
              <a:t>You only get one shot at this </a:t>
            </a:r>
            <a:br>
              <a:rPr lang="en-US" dirty="0" smtClean="0"/>
            </a:br>
            <a:r>
              <a:rPr lang="en-US" dirty="0" smtClean="0"/>
              <a:t>One chance, to find out </a:t>
            </a:r>
            <a:br>
              <a:rPr lang="en-US" dirty="0" smtClean="0"/>
            </a:br>
            <a:r>
              <a:rPr lang="en-US" dirty="0" smtClean="0"/>
              <a:t>The one thing that you don't wanna miss </a:t>
            </a:r>
            <a:br>
              <a:rPr lang="en-US" dirty="0" smtClean="0"/>
            </a:br>
            <a:r>
              <a:rPr lang="en-US" dirty="0" smtClean="0"/>
              <a:t>One day when it's all said and done </a:t>
            </a:r>
            <a:br>
              <a:rPr lang="en-US" dirty="0" smtClean="0"/>
            </a:br>
            <a:r>
              <a:rPr lang="en-US" dirty="0" smtClean="0"/>
              <a:t>I hope you see that it was enough, this </a:t>
            </a:r>
            <a:br>
              <a:rPr lang="en-US" dirty="0" smtClean="0"/>
            </a:br>
            <a:r>
              <a:rPr lang="en-US" dirty="0" smtClean="0"/>
              <a:t>One ride, one try, one life... </a:t>
            </a:r>
            <a:br>
              <a:rPr lang="en-US" dirty="0" smtClean="0"/>
            </a:br>
            <a:r>
              <a:rPr lang="en-US" dirty="0" smtClean="0"/>
              <a:t>To love............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2573F528-2740-4D9C-B0C7-2E15D8A2C134}" type="slidenum">
              <a:rPr lang="en-US"/>
              <a:pPr>
                <a:defRPr/>
              </a:pPr>
              <a:t>2</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What is your vision for your life?</a:t>
            </a:r>
            <a:endParaRPr lang="en-US" dirty="0">
              <a:solidFill>
                <a:schemeClr val="tx2">
                  <a:satMod val="130000"/>
                </a:schemeClr>
              </a:solidFill>
            </a:endParaRPr>
          </a:p>
        </p:txBody>
      </p:sp>
      <p:sp>
        <p:nvSpPr>
          <p:cNvPr id="14338" name="Content Placeholder 2"/>
          <p:cNvSpPr>
            <a:spLocks noGrp="1"/>
          </p:cNvSpPr>
          <p:nvPr>
            <p:ph idx="1"/>
          </p:nvPr>
        </p:nvSpPr>
        <p:spPr>
          <a:xfrm>
            <a:off x="1435100" y="1371600"/>
            <a:ext cx="7499350" cy="4800600"/>
          </a:xfrm>
        </p:spPr>
        <p:txBody>
          <a:bodyPr/>
          <a:lstStyle/>
          <a:p>
            <a:r>
              <a:rPr lang="en-US" smtClean="0"/>
              <a:t>Begin with the end in mind. </a:t>
            </a:r>
            <a:r>
              <a:rPr lang="en-US" sz="1800" smtClean="0"/>
              <a:t>(Steven Covey)</a:t>
            </a:r>
            <a:endParaRPr lang="en-US" smtClean="0"/>
          </a:p>
          <a:p>
            <a:pPr lvl="1"/>
            <a:r>
              <a:rPr lang="en-US" smtClean="0"/>
              <a:t>What do you want said of you after you’re gone? </a:t>
            </a:r>
          </a:p>
          <a:p>
            <a:pPr lvl="2"/>
            <a:r>
              <a:rPr lang="en-US" smtClean="0"/>
              <a:t>Top Priorities?</a:t>
            </a:r>
          </a:p>
          <a:p>
            <a:pPr lvl="3"/>
            <a:r>
              <a:rPr lang="en-US" smtClean="0"/>
              <a:t>Personal Integrity?</a:t>
            </a:r>
          </a:p>
          <a:p>
            <a:pPr lvl="3"/>
            <a:r>
              <a:rPr lang="en-US" smtClean="0"/>
              <a:t>Relationships?</a:t>
            </a:r>
          </a:p>
          <a:p>
            <a:pPr lvl="3"/>
            <a:r>
              <a:rPr lang="en-US" smtClean="0"/>
              <a:t>Loved his/her work? </a:t>
            </a:r>
          </a:p>
          <a:p>
            <a:pPr lvl="3"/>
            <a:r>
              <a:rPr lang="en-US" smtClean="0"/>
              <a:t>Used gifts fully?</a:t>
            </a:r>
          </a:p>
          <a:p>
            <a:pPr lvl="3"/>
            <a:r>
              <a:rPr lang="en-US" smtClean="0"/>
              <a:t>Fulfilled purpose in life?</a:t>
            </a:r>
          </a:p>
          <a:p>
            <a:pPr lvl="2"/>
            <a:r>
              <a:rPr lang="en-US" smtClean="0"/>
              <a:t>You write your eulogy a little each day.</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8D0FB35C-3F63-472C-802E-F0F43F434AEE}" type="slidenum">
              <a:rPr lang="en-US"/>
              <a:pPr>
                <a:defRPr/>
              </a:pPr>
              <a:t>20</a:t>
            </a:fld>
            <a:endParaRPr lang="en-US" dirty="0"/>
          </a:p>
        </p:txBody>
      </p:sp>
      <p:sp>
        <p:nvSpPr>
          <p:cNvPr id="2" name="Title 1"/>
          <p:cNvSpPr>
            <a:spLocks noGrp="1"/>
          </p:cNvSpPr>
          <p:nvPr>
            <p:ph type="title"/>
          </p:nvPr>
        </p:nvSpPr>
        <p:spPr/>
        <p:txBody>
          <a:bodyPr/>
          <a:lstStyle/>
          <a:p>
            <a:pPr fontAlgn="auto">
              <a:spcAft>
                <a:spcPts val="0"/>
              </a:spcAft>
              <a:defRPr/>
            </a:pPr>
            <a:r>
              <a:rPr lang="en-US" sz="3600" dirty="0" smtClean="0">
                <a:solidFill>
                  <a:schemeClr val="tx2">
                    <a:satMod val="130000"/>
                  </a:schemeClr>
                </a:solidFill>
              </a:rPr>
              <a:t>“One Life to Love” </a:t>
            </a:r>
            <a:r>
              <a:rPr lang="en-US" sz="2400" dirty="0" smtClean="0">
                <a:solidFill>
                  <a:schemeClr val="tx2">
                    <a:satMod val="130000"/>
                  </a:schemeClr>
                </a:solidFill>
              </a:rPr>
              <a:t>(continued)</a:t>
            </a:r>
            <a:endParaRPr lang="en-US" sz="3600" dirty="0">
              <a:solidFill>
                <a:schemeClr val="tx2">
                  <a:satMod val="130000"/>
                </a:schemeClr>
              </a:solidFill>
            </a:endParaRPr>
          </a:p>
        </p:txBody>
      </p:sp>
      <p:sp>
        <p:nvSpPr>
          <p:cNvPr id="32770" name="Content Placeholder 2"/>
          <p:cNvSpPr>
            <a:spLocks noGrp="1"/>
          </p:cNvSpPr>
          <p:nvPr>
            <p:ph idx="1"/>
          </p:nvPr>
        </p:nvSpPr>
        <p:spPr>
          <a:xfrm>
            <a:off x="1435100" y="1447800"/>
            <a:ext cx="7499350" cy="4876800"/>
          </a:xfrm>
        </p:spPr>
        <p:txBody>
          <a:bodyPr/>
          <a:lstStyle/>
          <a:p>
            <a:pPr>
              <a:buFont typeface="Wingdings 2" pitchFamily="18" charset="2"/>
              <a:buNone/>
            </a:pPr>
            <a:r>
              <a:rPr lang="en-US" sz="2000" smtClean="0"/>
              <a:t>You only get just one time around </a:t>
            </a:r>
            <a:br>
              <a:rPr lang="en-US" sz="2000" smtClean="0"/>
            </a:br>
            <a:r>
              <a:rPr lang="en-US" sz="2000" smtClean="0"/>
              <a:t>Only get one shot at this </a:t>
            </a:r>
            <a:br>
              <a:rPr lang="en-US" sz="2000" smtClean="0"/>
            </a:br>
            <a:r>
              <a:rPr lang="en-US" sz="2000" smtClean="0"/>
              <a:t>One chance, to find out </a:t>
            </a:r>
            <a:br>
              <a:rPr lang="en-US" sz="2000" smtClean="0"/>
            </a:br>
            <a:r>
              <a:rPr lang="en-US" sz="2000" smtClean="0"/>
              <a:t>The one thing that you don't wanna miss </a:t>
            </a:r>
            <a:br>
              <a:rPr lang="en-US" sz="2000" smtClean="0"/>
            </a:br>
            <a:r>
              <a:rPr lang="en-US" sz="2000" smtClean="0"/>
              <a:t>One day when it's all said and done </a:t>
            </a:r>
            <a:br>
              <a:rPr lang="en-US" sz="2000" smtClean="0"/>
            </a:br>
            <a:r>
              <a:rPr lang="en-US" sz="2000" smtClean="0"/>
              <a:t>I hope you see that it was enough, this </a:t>
            </a:r>
            <a:br>
              <a:rPr lang="en-US" sz="2000" smtClean="0"/>
            </a:br>
            <a:r>
              <a:rPr lang="en-US" sz="2000" smtClean="0"/>
              <a:t>One ride, one try, one life........ </a:t>
            </a:r>
            <a:br>
              <a:rPr lang="en-US" sz="2000" smtClean="0"/>
            </a:br>
            <a:r>
              <a:rPr lang="en-US" sz="2000" smtClean="0"/>
              <a:t>One ride, one try, one life........ </a:t>
            </a:r>
            <a:br>
              <a:rPr lang="en-US" sz="2000" smtClean="0"/>
            </a:br>
            <a:r>
              <a:rPr lang="en-US" sz="2000" smtClean="0"/>
              <a:t>To love.... </a:t>
            </a:r>
          </a:p>
          <a:p>
            <a:pPr>
              <a:buFont typeface="Wingdings 2" pitchFamily="18" charset="2"/>
              <a:buNone/>
            </a:pPr>
            <a:endParaRPr lang="en-US" sz="2000" smtClean="0"/>
          </a:p>
          <a:p>
            <a:pPr>
              <a:buFont typeface="Wingdings 2" pitchFamily="18" charset="2"/>
              <a:buNone/>
            </a:pPr>
            <a:endParaRPr lang="en-US" sz="2000" smtClean="0"/>
          </a:p>
          <a:p>
            <a:pPr>
              <a:buFont typeface="Wingdings 2" pitchFamily="18" charset="2"/>
              <a:buNone/>
            </a:pPr>
            <a:endParaRPr lang="en-US" sz="2000" smtClean="0"/>
          </a:p>
          <a:p>
            <a:pPr>
              <a:buFont typeface="Wingdings 2" pitchFamily="18" charset="2"/>
              <a:buNone/>
            </a:pPr>
            <a:endParaRPr lang="en-US" sz="20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D5FF58F3-0D8B-4917-8E37-1AFAEF9048D1}" type="slidenum">
              <a:rPr lang="en-US"/>
              <a:pPr>
                <a:defRPr/>
              </a:pPr>
              <a:t>3</a:t>
            </a:fld>
            <a:endParaRPr lang="en-US" dirty="0"/>
          </a:p>
        </p:txBody>
      </p:sp>
      <p:sp>
        <p:nvSpPr>
          <p:cNvPr id="2" name="Title 1"/>
          <p:cNvSpPr>
            <a:spLocks noGrp="1"/>
          </p:cNvSpPr>
          <p:nvPr>
            <p:ph type="title"/>
          </p:nvPr>
        </p:nvSpPr>
        <p:spPr/>
        <p:txBody>
          <a:bodyPr vert="horz" wrap="square" lIns="91440" tIns="45720" rIns="91440" bIns="45720" numCol="1" anchorCtr="0" compatLnSpc="1">
            <a:prstTxWarp prst="textNoShape">
              <a:avLst/>
            </a:prstTxWarp>
          </a:bodyPr>
          <a:lstStyle/>
          <a:p>
            <a:pPr algn="ctr"/>
            <a:r>
              <a:rPr lang="en-US" smtClean="0">
                <a:effectLst>
                  <a:outerShdw blurRad="38100" dist="38100" dir="2700000" algn="tl">
                    <a:srgbClr val="C0C0C0"/>
                  </a:outerShdw>
                </a:effectLst>
              </a:rPr>
              <a:t>Biggest Obstacle to </a:t>
            </a:r>
            <a:br>
              <a:rPr lang="en-US" smtClean="0">
                <a:effectLst>
                  <a:outerShdw blurRad="38100" dist="38100" dir="2700000" algn="tl">
                    <a:srgbClr val="C0C0C0"/>
                  </a:outerShdw>
                </a:effectLst>
              </a:rPr>
            </a:br>
            <a:r>
              <a:rPr lang="en-US" smtClean="0">
                <a:effectLst>
                  <a:outerShdw blurRad="38100" dist="38100" dir="2700000" algn="tl">
                    <a:srgbClr val="C0C0C0"/>
                  </a:outerShdw>
                </a:effectLst>
              </a:rPr>
              <a:t>Your Vision</a:t>
            </a:r>
          </a:p>
        </p:txBody>
      </p:sp>
      <p:sp>
        <p:nvSpPr>
          <p:cNvPr id="15362" name="Content Placeholder 2"/>
          <p:cNvSpPr>
            <a:spLocks noGrp="1"/>
          </p:cNvSpPr>
          <p:nvPr>
            <p:ph idx="1"/>
          </p:nvPr>
        </p:nvSpPr>
        <p:spPr>
          <a:xfrm>
            <a:off x="1435100" y="1524000"/>
            <a:ext cx="7499350" cy="4724400"/>
          </a:xfrm>
        </p:spPr>
        <p:txBody>
          <a:bodyPr/>
          <a:lstStyle/>
          <a:p>
            <a:r>
              <a:rPr lang="en-US" smtClean="0"/>
              <a:t>LACK OF BOUNDARIES</a:t>
            </a:r>
          </a:p>
          <a:p>
            <a:endParaRPr lang="en-US" sz="1700" smtClean="0"/>
          </a:p>
          <a:p>
            <a:pPr>
              <a:buFont typeface="Wingdings 2" pitchFamily="18" charset="2"/>
              <a:buNone/>
            </a:pPr>
            <a:r>
              <a:rPr lang="en-US" i="1" smtClean="0"/>
              <a:t>	</a:t>
            </a:r>
            <a:r>
              <a:rPr lang="en-US" sz="2400" i="1" smtClean="0"/>
              <a:t>“Boundaries provide the structure to your character that will make everything else work.” </a:t>
            </a:r>
          </a:p>
          <a:p>
            <a:pPr>
              <a:buFont typeface="Wingdings 2" pitchFamily="18" charset="2"/>
              <a:buNone/>
            </a:pPr>
            <a:r>
              <a:rPr lang="en-US" sz="2400" i="1" smtClean="0"/>
              <a:t>	“In life, you get what you tolerate.” 					           </a:t>
            </a:r>
            <a:r>
              <a:rPr lang="en-US" sz="2000" i="1" smtClean="0"/>
              <a:t>– Henry Cloud, The One-Life Solution</a:t>
            </a:r>
            <a:endParaRPr lang="en-US" i="1" smtClean="0"/>
          </a:p>
          <a:p>
            <a:pPr>
              <a:buFont typeface="Wingdings 2" pitchFamily="18" charset="2"/>
              <a:buNone/>
            </a:pPr>
            <a:endParaRPr lang="en-US" sz="2200" smtClean="0"/>
          </a:p>
          <a:p>
            <a:r>
              <a:rPr lang="en-US" smtClean="0"/>
              <a:t>You cannot control others, but you can control yourself.</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7298B39E-32BA-40D5-8882-D7F10D98E4B0}" type="slidenum">
              <a:rPr lang="en-US"/>
              <a:pPr>
                <a:defRPr/>
              </a:pPr>
              <a:t>4</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Boundaries: What are they?</a:t>
            </a:r>
            <a:endParaRPr lang="en-US" dirty="0">
              <a:solidFill>
                <a:schemeClr val="tx2">
                  <a:satMod val="130000"/>
                </a:schemeClr>
              </a:solidFill>
            </a:endParaRPr>
          </a:p>
        </p:txBody>
      </p:sp>
      <p:sp>
        <p:nvSpPr>
          <p:cNvPr id="16386" name="Content Placeholder 2"/>
          <p:cNvSpPr>
            <a:spLocks noGrp="1"/>
          </p:cNvSpPr>
          <p:nvPr>
            <p:ph idx="1"/>
          </p:nvPr>
        </p:nvSpPr>
        <p:spPr>
          <a:xfrm>
            <a:off x="1447800" y="1295400"/>
            <a:ext cx="7499350" cy="4800600"/>
          </a:xfrm>
        </p:spPr>
        <p:txBody>
          <a:bodyPr/>
          <a:lstStyle/>
          <a:p>
            <a:r>
              <a:rPr lang="en-US" smtClean="0"/>
              <a:t>Define where you end &amp; others begin</a:t>
            </a:r>
          </a:p>
          <a:p>
            <a:pPr lvl="1"/>
            <a:r>
              <a:rPr lang="en-US" smtClean="0"/>
              <a:t>Values, Priorities, Direction, Possessions</a:t>
            </a:r>
          </a:p>
          <a:p>
            <a:r>
              <a:rPr lang="en-US" smtClean="0"/>
              <a:t>Six Key Components of Boundaries:</a:t>
            </a:r>
          </a:p>
          <a:p>
            <a:pPr lvl="1"/>
            <a:r>
              <a:rPr lang="en-US" smtClean="0"/>
              <a:t>Ownership</a:t>
            </a:r>
          </a:p>
          <a:p>
            <a:pPr lvl="1"/>
            <a:r>
              <a:rPr lang="en-US" smtClean="0"/>
              <a:t>Control</a:t>
            </a:r>
          </a:p>
          <a:p>
            <a:pPr lvl="1"/>
            <a:r>
              <a:rPr lang="en-US" smtClean="0"/>
              <a:t>Freedom</a:t>
            </a:r>
          </a:p>
          <a:p>
            <a:pPr lvl="1"/>
            <a:r>
              <a:rPr lang="en-US" smtClean="0"/>
              <a:t>Responsibility,  Accountability, Consequences</a:t>
            </a:r>
          </a:p>
          <a:p>
            <a:pPr lvl="1"/>
            <a:r>
              <a:rPr lang="en-US" smtClean="0"/>
              <a:t>Limits</a:t>
            </a:r>
          </a:p>
          <a:p>
            <a:pPr lvl="1"/>
            <a:r>
              <a:rPr lang="en-US" smtClean="0"/>
              <a:t>Protection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69948BC2-080F-4837-B475-DF32B11D04B4}" type="slidenum">
              <a:rPr lang="en-US"/>
              <a:pPr>
                <a:defRPr/>
              </a:pPr>
              <a:t>5</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What Boundaries Do for You</a:t>
            </a:r>
            <a:endParaRPr lang="en-US" dirty="0">
              <a:solidFill>
                <a:schemeClr val="tx2">
                  <a:satMod val="130000"/>
                </a:schemeClr>
              </a:solidFill>
            </a:endParaRPr>
          </a:p>
        </p:txBody>
      </p:sp>
      <p:sp>
        <p:nvSpPr>
          <p:cNvPr id="17410" name="Content Placeholder 2"/>
          <p:cNvSpPr>
            <a:spLocks noGrp="1"/>
          </p:cNvSpPr>
          <p:nvPr>
            <p:ph idx="1"/>
          </p:nvPr>
        </p:nvSpPr>
        <p:spPr/>
        <p:txBody>
          <a:bodyPr/>
          <a:lstStyle/>
          <a:p>
            <a:r>
              <a:rPr lang="en-US" smtClean="0"/>
              <a:t>Provide Structure</a:t>
            </a:r>
          </a:p>
          <a:p>
            <a:pPr lvl="1"/>
            <a:r>
              <a:rPr lang="en-US" smtClean="0"/>
              <a:t>Differentiation &amp; Separateness</a:t>
            </a:r>
          </a:p>
          <a:p>
            <a:pPr lvl="1"/>
            <a:r>
              <a:rPr lang="en-US" smtClean="0"/>
              <a:t>Containment</a:t>
            </a:r>
          </a:p>
          <a:p>
            <a:pPr lvl="1"/>
            <a:r>
              <a:rPr lang="en-US" smtClean="0"/>
              <a:t>Definition</a:t>
            </a:r>
          </a:p>
          <a:p>
            <a:pPr lvl="1"/>
            <a:r>
              <a:rPr lang="en-US" smtClean="0"/>
              <a:t>Limits</a:t>
            </a:r>
          </a:p>
          <a:p>
            <a:pPr lvl="1"/>
            <a:r>
              <a:rPr lang="en-US" smtClean="0"/>
              <a:t>Values</a:t>
            </a:r>
          </a:p>
          <a:p>
            <a:pPr lvl="1"/>
            <a:r>
              <a:rPr lang="en-US" smtClean="0"/>
              <a:t>Self Control, Freedom, Autonomy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F0507279-65A7-4B2F-878B-60222C1AAC31}" type="slidenum">
              <a:rPr lang="en-US"/>
              <a:pPr>
                <a:defRPr/>
              </a:pPr>
              <a:t>6</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What Hinders Boundaries?</a:t>
            </a:r>
            <a:endParaRPr lang="en-US" dirty="0">
              <a:solidFill>
                <a:schemeClr val="tx2">
                  <a:satMod val="130000"/>
                </a:schemeClr>
              </a:solidFill>
            </a:endParaRPr>
          </a:p>
        </p:txBody>
      </p:sp>
      <p:sp>
        <p:nvSpPr>
          <p:cNvPr id="3" name="Content Placeholder 2"/>
          <p:cNvSpPr>
            <a:spLocks noGrp="1"/>
          </p:cNvSpPr>
          <p:nvPr>
            <p:ph idx="1"/>
          </p:nvPr>
        </p:nvSpPr>
        <p:spPr/>
        <p:txBody>
          <a:bodyPr>
            <a:normAutofit fontScale="77500" lnSpcReduction="20000"/>
          </a:bodyPr>
          <a:lstStyle/>
          <a:p>
            <a:pPr marL="365760" indent="-283464" fontAlgn="auto">
              <a:spcAft>
                <a:spcPts val="0"/>
              </a:spcAft>
              <a:buFont typeface="Wingdings 2"/>
              <a:buChar char=""/>
              <a:defRPr/>
            </a:pPr>
            <a:r>
              <a:rPr lang="en-US" sz="3600" dirty="0" smtClean="0"/>
              <a:t>Power Drains (When you give away power)</a:t>
            </a:r>
          </a:p>
          <a:p>
            <a:pPr marL="640080" lvl="1" indent="-237744" fontAlgn="auto">
              <a:spcAft>
                <a:spcPts val="0"/>
              </a:spcAft>
              <a:buFont typeface="Verdana"/>
              <a:buChar char="◦"/>
              <a:defRPr/>
            </a:pPr>
            <a:r>
              <a:rPr lang="en-US" sz="3500" dirty="0" smtClean="0"/>
              <a:t>Need for security</a:t>
            </a:r>
          </a:p>
          <a:p>
            <a:pPr marL="640080" lvl="1" indent="-237744" fontAlgn="auto">
              <a:spcAft>
                <a:spcPts val="0"/>
              </a:spcAft>
              <a:buFont typeface="Verdana"/>
              <a:buChar char="◦"/>
              <a:defRPr/>
            </a:pPr>
            <a:r>
              <a:rPr lang="en-US" sz="3500" dirty="0" smtClean="0"/>
              <a:t>Need for approval</a:t>
            </a:r>
          </a:p>
          <a:p>
            <a:pPr marL="640080" lvl="1" indent="-237744" fontAlgn="auto">
              <a:spcAft>
                <a:spcPts val="0"/>
              </a:spcAft>
              <a:buFont typeface="Verdana"/>
              <a:buChar char="◦"/>
              <a:defRPr/>
            </a:pPr>
            <a:r>
              <a:rPr lang="en-US" sz="3500" dirty="0" smtClean="0"/>
              <a:t>Fear of being alone / isolated</a:t>
            </a:r>
          </a:p>
          <a:p>
            <a:pPr marL="640080" lvl="1" indent="-237744" fontAlgn="auto">
              <a:spcAft>
                <a:spcPts val="0"/>
              </a:spcAft>
              <a:buFont typeface="Verdana"/>
              <a:buChar char="◦"/>
              <a:defRPr/>
            </a:pPr>
            <a:r>
              <a:rPr lang="en-US" sz="3500" dirty="0" smtClean="0"/>
              <a:t>Fear of conflict</a:t>
            </a:r>
          </a:p>
          <a:p>
            <a:pPr marL="640080" lvl="1" indent="-237744" fontAlgn="auto">
              <a:spcAft>
                <a:spcPts val="0"/>
              </a:spcAft>
              <a:buFont typeface="Verdana"/>
              <a:buChar char="◦"/>
              <a:defRPr/>
            </a:pPr>
            <a:r>
              <a:rPr lang="en-US" sz="3500" dirty="0" smtClean="0"/>
              <a:t>Fear of disagreement</a:t>
            </a:r>
          </a:p>
          <a:p>
            <a:pPr marL="640080" lvl="1" indent="-237744" fontAlgn="auto">
              <a:spcAft>
                <a:spcPts val="0"/>
              </a:spcAft>
              <a:buFont typeface="Verdana"/>
              <a:buChar char="◦"/>
              <a:defRPr/>
            </a:pPr>
            <a:r>
              <a:rPr lang="en-US" sz="3500" dirty="0" smtClean="0"/>
              <a:t>Fear of anger</a:t>
            </a:r>
          </a:p>
          <a:p>
            <a:pPr marL="640080" lvl="1" indent="-237744" fontAlgn="auto">
              <a:spcAft>
                <a:spcPts val="0"/>
              </a:spcAft>
              <a:buFont typeface="Verdana"/>
              <a:buChar char="◦"/>
              <a:defRPr/>
            </a:pPr>
            <a:r>
              <a:rPr lang="en-US" sz="3500" dirty="0" smtClean="0"/>
              <a:t>Fear of feeling inferior</a:t>
            </a:r>
          </a:p>
          <a:p>
            <a:pPr marL="640080" lvl="1" indent="-237744" fontAlgn="auto">
              <a:spcAft>
                <a:spcPts val="0"/>
              </a:spcAft>
              <a:buFont typeface="Verdana"/>
              <a:buChar char="◦"/>
              <a:defRPr/>
            </a:pPr>
            <a:r>
              <a:rPr lang="en-US" sz="3500" dirty="0" smtClean="0"/>
              <a:t>Fear of someone’s position of authority</a:t>
            </a:r>
          </a:p>
          <a:p>
            <a:pPr marL="640080" lvl="1" indent="-237744" fontAlgn="auto">
              <a:spcAft>
                <a:spcPts val="0"/>
              </a:spcAft>
              <a:buFont typeface="Verdana"/>
              <a:buChar char="◦"/>
              <a:defRPr/>
            </a:pPr>
            <a:r>
              <a:rPr lang="en-US" sz="3500" dirty="0" smtClean="0"/>
              <a:t>Inability to say “no”</a:t>
            </a:r>
          </a:p>
          <a:p>
            <a:pPr marL="640080" lvl="1" indent="-237744" fontAlgn="auto">
              <a:spcAft>
                <a:spcPts val="0"/>
              </a:spcAft>
              <a:buFont typeface="Verdana"/>
              <a:buChar char="◦"/>
              <a:defRPr/>
            </a:pPr>
            <a:r>
              <a:rPr lang="en-US" sz="3500" dirty="0" smtClean="0"/>
              <a:t>Lack of internal structure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8F554ED8-2E0F-458F-90AD-B62DDC06B750}" type="slidenum">
              <a:rPr lang="en-US"/>
              <a:pPr>
                <a:defRPr/>
              </a:pPr>
              <a:t>7</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The Audit</a:t>
            </a:r>
            <a:endParaRPr lang="en-US" dirty="0">
              <a:solidFill>
                <a:schemeClr val="tx2">
                  <a:satMod val="130000"/>
                </a:schemeClr>
              </a:solidFill>
            </a:endParaRPr>
          </a:p>
        </p:txBody>
      </p:sp>
      <p:sp>
        <p:nvSpPr>
          <p:cNvPr id="19458" name="Content Placeholder 2"/>
          <p:cNvSpPr>
            <a:spLocks noGrp="1"/>
          </p:cNvSpPr>
          <p:nvPr>
            <p:ph idx="1"/>
          </p:nvPr>
        </p:nvSpPr>
        <p:spPr/>
        <p:txBody>
          <a:bodyPr/>
          <a:lstStyle/>
          <a:p>
            <a:r>
              <a:rPr lang="en-US" smtClean="0"/>
              <a:t>“Your time is your life. Period. How you spend it ends up being what your life is.” 			</a:t>
            </a:r>
            <a:r>
              <a:rPr lang="en-US" sz="2000" i="1" smtClean="0"/>
              <a:t>– The One-Life Solution p. 66</a:t>
            </a:r>
            <a:endParaRPr lang="en-US" i="1" smtClean="0"/>
          </a:p>
          <a:p>
            <a:pPr lvl="1"/>
            <a:r>
              <a:rPr lang="en-US" smtClean="0"/>
              <a:t>Awareness is needed of</a:t>
            </a:r>
          </a:p>
          <a:p>
            <a:pPr lvl="2"/>
            <a:r>
              <a:rPr lang="en-US" smtClean="0"/>
              <a:t>Where / how you spend your time (work, home…)</a:t>
            </a:r>
          </a:p>
          <a:p>
            <a:pPr lvl="2"/>
            <a:r>
              <a:rPr lang="en-US" smtClean="0"/>
              <a:t>(Dis)connections between your values and how you spend your time</a:t>
            </a:r>
          </a:p>
          <a:p>
            <a:pPr lvl="2"/>
            <a:r>
              <a:rPr lang="en-US" smtClean="0"/>
              <a:t>Personal issues that contribute to the problem</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A0B845DB-6337-4352-8088-2F26FC4D8758}" type="slidenum">
              <a:rPr lang="en-US"/>
              <a:pPr>
                <a:defRPr/>
              </a:pPr>
              <a:t>8</a:t>
            </a:fld>
            <a:endParaRPr lang="en-US" dirty="0"/>
          </a:p>
        </p:txBody>
      </p:sp>
      <p:sp>
        <p:nvSpPr>
          <p:cNvPr id="2" name="Title 1"/>
          <p:cNvSpPr>
            <a:spLocks noGrp="1"/>
          </p:cNvSpPr>
          <p:nvPr>
            <p:ph type="title"/>
          </p:nvPr>
        </p:nvSpPr>
        <p:spPr/>
        <p:txBody>
          <a:bodyPr/>
          <a:lstStyle/>
          <a:p>
            <a:pPr fontAlgn="auto">
              <a:spcAft>
                <a:spcPts val="0"/>
              </a:spcAft>
              <a:defRPr/>
            </a:pPr>
            <a:r>
              <a:rPr lang="en-US" dirty="0" smtClean="0">
                <a:solidFill>
                  <a:schemeClr val="tx2">
                    <a:satMod val="130000"/>
                  </a:schemeClr>
                </a:solidFill>
              </a:rPr>
              <a:t>Laws of Boundaries</a:t>
            </a:r>
            <a:endParaRPr lang="en-US" dirty="0">
              <a:solidFill>
                <a:schemeClr val="tx2">
                  <a:satMod val="130000"/>
                </a:schemeClr>
              </a:solidFill>
            </a:endParaRPr>
          </a:p>
        </p:txBody>
      </p:sp>
      <p:sp>
        <p:nvSpPr>
          <p:cNvPr id="20482" name="Content Placeholder 2"/>
          <p:cNvSpPr>
            <a:spLocks noGrp="1"/>
          </p:cNvSpPr>
          <p:nvPr>
            <p:ph idx="1"/>
          </p:nvPr>
        </p:nvSpPr>
        <p:spPr/>
        <p:txBody>
          <a:bodyPr/>
          <a:lstStyle/>
          <a:p>
            <a:r>
              <a:rPr lang="en-US" smtClean="0"/>
              <a:t>Law of Sowing and Reaping</a:t>
            </a:r>
          </a:p>
          <a:p>
            <a:r>
              <a:rPr lang="en-US" smtClean="0"/>
              <a:t>Law of Power</a:t>
            </a:r>
          </a:p>
          <a:p>
            <a:r>
              <a:rPr lang="en-US" smtClean="0"/>
              <a:t>Law of Respect</a:t>
            </a:r>
          </a:p>
          <a:p>
            <a:r>
              <a:rPr lang="en-US" smtClean="0"/>
              <a:t>Law of Motivation</a:t>
            </a:r>
          </a:p>
          <a:p>
            <a:r>
              <a:rPr lang="en-US" smtClean="0"/>
              <a:t>Law of Evaluation of Pain (hurt vs. harm)</a:t>
            </a:r>
          </a:p>
          <a:p>
            <a:r>
              <a:rPr lang="en-US" smtClean="0"/>
              <a:t>Law of Envy</a:t>
            </a:r>
          </a:p>
          <a:p>
            <a:r>
              <a:rPr lang="en-US" smtClean="0"/>
              <a:t>Law of Activity</a:t>
            </a:r>
          </a:p>
          <a:p>
            <a:r>
              <a:rPr lang="en-US" smtClean="0"/>
              <a:t>Law of Exposure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9"/>
          <p:cNvSpPr>
            <a:spLocks noGrp="1"/>
          </p:cNvSpPr>
          <p:nvPr>
            <p:ph type="ftr" sz="quarter" idx="11"/>
          </p:nvPr>
        </p:nvSpPr>
        <p:spPr/>
        <p:txBody>
          <a:bodyPr/>
          <a:lstStyle/>
          <a:p>
            <a:r>
              <a:rPr lang="en-US"/>
              <a:t>OK Ethics Summer Symposium,                          August 11, 2010</a:t>
            </a:r>
          </a:p>
        </p:txBody>
      </p:sp>
      <p:sp>
        <p:nvSpPr>
          <p:cNvPr id="5" name="Slide Number Placeholder 21"/>
          <p:cNvSpPr>
            <a:spLocks noGrp="1"/>
          </p:cNvSpPr>
          <p:nvPr>
            <p:ph type="sldNum" sz="quarter" idx="12"/>
          </p:nvPr>
        </p:nvSpPr>
        <p:spPr/>
        <p:txBody>
          <a:bodyPr/>
          <a:lstStyle/>
          <a:p>
            <a:pPr>
              <a:defRPr/>
            </a:pPr>
            <a:fld id="{361236EF-F301-41B0-8D6F-56891EF31F8D}" type="slidenum">
              <a:rPr lang="en-US"/>
              <a:pPr>
                <a:defRPr/>
              </a:pPr>
              <a:t>9</a:t>
            </a:fld>
            <a:endParaRPr lang="en-US" dirty="0"/>
          </a:p>
        </p:txBody>
      </p:sp>
      <p:sp>
        <p:nvSpPr>
          <p:cNvPr id="2" name="Title 1"/>
          <p:cNvSpPr>
            <a:spLocks noGrp="1"/>
          </p:cNvSpPr>
          <p:nvPr>
            <p:ph type="title"/>
          </p:nvPr>
        </p:nvSpPr>
        <p:spPr>
          <a:xfrm>
            <a:off x="1435100" y="274638"/>
            <a:ext cx="7499350" cy="2163762"/>
          </a:xfrm>
        </p:spPr>
        <p:txBody>
          <a:bodyPr/>
          <a:lstStyle/>
          <a:p>
            <a:pPr fontAlgn="auto">
              <a:spcAft>
                <a:spcPts val="0"/>
              </a:spcAft>
              <a:defRPr/>
            </a:pPr>
            <a:r>
              <a:rPr lang="en-US" dirty="0" smtClean="0">
                <a:solidFill>
                  <a:schemeClr val="tx2">
                    <a:satMod val="130000"/>
                  </a:schemeClr>
                </a:solidFill>
              </a:rPr>
              <a:t>You need to build / repair the boundaries in your life… </a:t>
            </a:r>
            <a:endParaRPr lang="en-US" dirty="0">
              <a:solidFill>
                <a:schemeClr val="tx2">
                  <a:satMod val="130000"/>
                </a:schemeClr>
              </a:solidFill>
            </a:endParaRPr>
          </a:p>
        </p:txBody>
      </p:sp>
      <p:sp>
        <p:nvSpPr>
          <p:cNvPr id="21506" name="Content Placeholder 2"/>
          <p:cNvSpPr>
            <a:spLocks noGrp="1"/>
          </p:cNvSpPr>
          <p:nvPr>
            <p:ph idx="1"/>
          </p:nvPr>
        </p:nvSpPr>
        <p:spPr>
          <a:xfrm>
            <a:off x="1371600" y="2590800"/>
            <a:ext cx="7499350" cy="3200400"/>
          </a:xfrm>
        </p:spPr>
        <p:txBody>
          <a:bodyPr/>
          <a:lstStyle/>
          <a:p>
            <a:pPr>
              <a:buFont typeface="Wingdings 2" pitchFamily="18" charset="2"/>
              <a:buNone/>
            </a:pPr>
            <a:r>
              <a:rPr lang="en-US" smtClean="0"/>
              <a:t>Why?</a:t>
            </a:r>
          </a:p>
          <a:p>
            <a:pPr>
              <a:buFont typeface="Wingdings 2" pitchFamily="18" charset="2"/>
              <a:buNone/>
            </a:pPr>
            <a:r>
              <a:rPr lang="en-US" sz="2800" i="1" smtClean="0"/>
              <a:t>“Boundaries provide the structure to your character that will make everything else work.” </a:t>
            </a:r>
          </a:p>
          <a:p>
            <a:pPr>
              <a:buFont typeface="Wingdings 2" pitchFamily="18" charset="2"/>
              <a:buNone/>
            </a:pPr>
            <a:r>
              <a:rPr lang="en-US" sz="2800" i="1" smtClean="0"/>
              <a:t>“In life, you get what you tolerate.” 						</a:t>
            </a:r>
            <a:r>
              <a:rPr lang="en-US" sz="2400" i="1" smtClean="0"/>
              <a:t>– Henry Cloud, The One-Life Solution</a:t>
            </a:r>
            <a:endParaRPr lang="en-US" sz="2800" i="1" smtClean="0"/>
          </a:p>
          <a:p>
            <a:pPr>
              <a:buFont typeface="Wingdings 2" pitchFamily="18" charset="2"/>
              <a:buNone/>
            </a:pPr>
            <a:endParaRPr lang="en-US" smtClean="0"/>
          </a:p>
          <a:p>
            <a:pPr>
              <a:buFont typeface="Wingdings 2" pitchFamily="18" charset="2"/>
              <a:buNone/>
            </a:pPr>
            <a:endParaRPr lang="en-US" smtClean="0"/>
          </a:p>
          <a:p>
            <a:pPr>
              <a:buFont typeface="Wingdings 2" pitchFamily="18" charset="2"/>
              <a:buNone/>
            </a:pPr>
            <a:endParaRPr lang="en-US"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272</TotalTime>
  <Words>1099</Words>
  <Application>Microsoft Office PowerPoint</Application>
  <PresentationFormat>On-screen Show (4:3)</PresentationFormat>
  <Paragraphs>197</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Solstice</vt:lpstr>
      <vt:lpstr>Boundaries at the Workplace</vt:lpstr>
      <vt:lpstr>What is your vision for your life?</vt:lpstr>
      <vt:lpstr>Biggest Obstacle to  Your Vision</vt:lpstr>
      <vt:lpstr>Boundaries: What are they?</vt:lpstr>
      <vt:lpstr>What Boundaries Do for You</vt:lpstr>
      <vt:lpstr>What Hinders Boundaries?</vt:lpstr>
      <vt:lpstr>The Audit</vt:lpstr>
      <vt:lpstr>Laws of Boundaries</vt:lpstr>
      <vt:lpstr>You need to build / repair the boundaries in your life… </vt:lpstr>
      <vt:lpstr>You and Your Words</vt:lpstr>
      <vt:lpstr>Boundaries on the Job</vt:lpstr>
      <vt:lpstr>Create Time and Space </vt:lpstr>
      <vt:lpstr>Needed Choices</vt:lpstr>
      <vt:lpstr>Getting Balance Sheet in Order</vt:lpstr>
      <vt:lpstr>Balance Sheet (continued)</vt:lpstr>
      <vt:lpstr>Communicating Boundaries</vt:lpstr>
      <vt:lpstr>Summary</vt:lpstr>
      <vt:lpstr>“One Life to Love” by 33 Miles</vt:lpstr>
      <vt:lpstr>“One Life to Love” (continued)</vt:lpstr>
      <vt:lpstr>“One Life to Love” (continued)</vt:lpstr>
    </vt:vector>
  </TitlesOfParts>
  <Company>OBU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Boundaries at the Workplace</dc:title>
  <dc:creator>Scott Harris</dc:creator>
  <cp:lastModifiedBy>Connie Barwick</cp:lastModifiedBy>
  <cp:revision>32</cp:revision>
  <dcterms:created xsi:type="dcterms:W3CDTF">2010-07-28T00:27:20Z</dcterms:created>
  <dcterms:modified xsi:type="dcterms:W3CDTF">2010-08-01T23:51:07Z</dcterms:modified>
</cp:coreProperties>
</file>