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6F9B8-10CB-4586-91F7-F1C2D5F0E19D}" type="datetimeFigureOut">
              <a:rPr lang="en-US" smtClean="0"/>
              <a:t>8/1/2010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E3BA9-70C8-4402-8526-4D4DA3830B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E3BA9-70C8-4402-8526-4D4DA3830BDD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A3B9-3BAE-4930-ACE3-784EE9D7F169}" type="datetimeFigureOut">
              <a:rPr lang="en-US" smtClean="0"/>
              <a:pPr/>
              <a:t>8/1/2010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52A18-C442-4D2B-BCBC-85D472AEE2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838200" y="1600201"/>
            <a:ext cx="7620000" cy="914400"/>
          </a:xfrm>
        </p:spPr>
        <p:txBody>
          <a:bodyPr>
            <a:noAutofit/>
          </a:bodyPr>
          <a:lstStyle/>
          <a:p>
            <a:r>
              <a:rPr lang="en-US" sz="3200" b="1" i="1" dirty="0" smtClean="0"/>
              <a:t>Crossing the Line:  “Economic Incentives and Ethical Behavior”</a:t>
            </a:r>
            <a:endParaRPr lang="en-US" sz="32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172200" cy="533400"/>
          </a:xfrm>
        </p:spPr>
        <p:txBody>
          <a:bodyPr>
            <a:normAutofit fontScale="85000" lnSpcReduction="20000"/>
          </a:bodyPr>
          <a:lstStyle/>
          <a:p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Steven C. Agee, Ph.D.</a:t>
            </a:r>
          </a:p>
          <a:p>
            <a:r>
              <a:rPr lang="en-US" sz="1800" b="1" i="1" dirty="0" smtClean="0">
                <a:solidFill>
                  <a:schemeClr val="accent2">
                    <a:lumMod val="75000"/>
                  </a:schemeClr>
                </a:solidFill>
              </a:rPr>
              <a:t>Professor of Economics and Director, Economic Research &amp; Policy Institute</a:t>
            </a:r>
          </a:p>
        </p:txBody>
      </p:sp>
      <p:pic>
        <p:nvPicPr>
          <p:cNvPr id="4" name="Picture 3" descr="http://www.okcu.edu/erpi/images/header.png"/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noFill/>
        </p:spPr>
      </p:pic>
      <p:pic>
        <p:nvPicPr>
          <p:cNvPr id="5" name="Picture 4" descr="C:\Users\paulpc\Documents\Work\work\OCU blue long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760086"/>
            <a:ext cx="9144000" cy="1097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www.fullforcecreative.com/images/portfolio/okethics/okethics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2590800"/>
            <a:ext cx="2114550" cy="2343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A Brief History of Economic Thought!</a:t>
            </a:r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z="2900" dirty="0" smtClean="0"/>
              <a:t>The term </a:t>
            </a:r>
            <a:r>
              <a:rPr lang="en-US" sz="2900" b="1" i="1" dirty="0" smtClean="0"/>
              <a:t>economics</a:t>
            </a:r>
            <a:r>
              <a:rPr lang="en-US" sz="2900" dirty="0" smtClean="0"/>
              <a:t> comes from the Ancient Greek </a:t>
            </a:r>
            <a:r>
              <a:rPr lang="en-US" sz="2900" dirty="0" err="1" smtClean="0"/>
              <a:t>oikonomia</a:t>
            </a:r>
            <a:r>
              <a:rPr lang="en-US" sz="2900" dirty="0" smtClean="0"/>
              <a:t>, “management of a household” from </a:t>
            </a:r>
            <a:r>
              <a:rPr lang="en-US" sz="2900" dirty="0" err="1" smtClean="0"/>
              <a:t>oikos</a:t>
            </a:r>
            <a:r>
              <a:rPr lang="en-US" sz="2900" dirty="0" smtClean="0"/>
              <a:t>, “house”; and </a:t>
            </a:r>
            <a:r>
              <a:rPr lang="en-US" sz="2900" dirty="0" err="1" smtClean="0"/>
              <a:t>nomos</a:t>
            </a:r>
            <a:r>
              <a:rPr lang="en-US" sz="2900" dirty="0" smtClean="0"/>
              <a:t>, “custom” or “law”, thus “rules of the house(hold)”.</a:t>
            </a:r>
          </a:p>
          <a:p>
            <a:r>
              <a:rPr lang="en-US" sz="2900" dirty="0" smtClean="0"/>
              <a:t>Writings involving economics date back to early civilizations including Greek, Roman, Indian, Chinese, Persian and Arab civilizations.</a:t>
            </a:r>
          </a:p>
          <a:p>
            <a:r>
              <a:rPr lang="en-US" sz="2900" dirty="0" smtClean="0"/>
              <a:t>Most of these early writings dealt with philosophy; good versus evil; right versus wrong; the self-interest of individuals.</a:t>
            </a:r>
          </a:p>
          <a:p>
            <a:r>
              <a:rPr lang="en-US" sz="2900" dirty="0" smtClean="0"/>
              <a:t>Adam Smith is generally considered the “father” of economics as a separate discipline.  </a:t>
            </a:r>
            <a:r>
              <a:rPr lang="en-US" sz="2900" b="1" i="1" dirty="0" smtClean="0"/>
              <a:t>The Wealth of Nations (1776)</a:t>
            </a:r>
            <a:r>
              <a:rPr lang="en-US" sz="2900" dirty="0" smtClean="0"/>
              <a:t> identified land, labor and capital as the three factors of production and major contributors to a nation’s wealth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848600" cy="1295399"/>
          </a:xfrm>
        </p:spPr>
        <p:txBody>
          <a:bodyPr>
            <a:normAutofit/>
          </a:bodyPr>
          <a:lstStyle/>
          <a:p>
            <a:r>
              <a:rPr lang="en-US" sz="2400" b="1" i="1" dirty="0" smtClean="0"/>
              <a:t>Economics is the study of how a society allocates scarce productive resources, among conflicting or competing ends, in the most efficient manner.</a:t>
            </a:r>
            <a:endParaRPr lang="en-US" sz="2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133600"/>
            <a:ext cx="7924800" cy="3962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600" dirty="0" smtClean="0"/>
              <a:t>Contemporary Dimensions of Economics:</a:t>
            </a:r>
          </a:p>
          <a:p>
            <a:pPr algn="l">
              <a:buFont typeface="Arial" pitchFamily="34" charset="0"/>
              <a:buChar char="•"/>
            </a:pPr>
            <a:r>
              <a:rPr lang="en-US" sz="2600" dirty="0" smtClean="0"/>
              <a:t>Microeconomics – examines the economic behavior of agents (including individuals and firms, consumers and producers)</a:t>
            </a:r>
          </a:p>
          <a:p>
            <a:pPr algn="l">
              <a:buFont typeface="Arial" pitchFamily="34" charset="0"/>
              <a:buChar char="•"/>
            </a:pPr>
            <a:r>
              <a:rPr lang="en-US" sz="2600" dirty="0" smtClean="0"/>
              <a:t>Macroeconomics – examines the aggregate economy including variables such as unemployment, inflation, economic growth, monetary &amp; fiscal policy</a:t>
            </a:r>
          </a:p>
          <a:p>
            <a:pPr algn="l">
              <a:buFont typeface="Arial" pitchFamily="34" charset="0"/>
              <a:buChar char="•"/>
            </a:pPr>
            <a:r>
              <a:rPr lang="en-US" sz="2600" dirty="0" smtClean="0"/>
              <a:t>Positive Economics – describing “what is”</a:t>
            </a:r>
          </a:p>
          <a:p>
            <a:pPr algn="l">
              <a:buFont typeface="Arial" pitchFamily="34" charset="0"/>
              <a:buChar char="•"/>
            </a:pPr>
            <a:r>
              <a:rPr lang="en-US" sz="2600" dirty="0" smtClean="0"/>
              <a:t>Normative Economics – describing “what ought to be”</a:t>
            </a:r>
          </a:p>
          <a:p>
            <a:pPr algn="l">
              <a:buFont typeface="Arial" pitchFamily="34" charset="0"/>
              <a:buChar char="•"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Ethics and Economics Relate?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those who would argue that ethics has no role in economic behavior!</a:t>
            </a:r>
          </a:p>
          <a:p>
            <a:r>
              <a:rPr lang="en-US" dirty="0" smtClean="0"/>
              <a:t>There are others who understand ethical standards and behavior, but ignore these to gain a competitive </a:t>
            </a:r>
            <a:r>
              <a:rPr lang="en-US" smtClean="0"/>
              <a:t>advantage!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 Topics Involving Ethics and Economics – The Role of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Daycare Centers</a:t>
            </a:r>
          </a:p>
          <a:p>
            <a:r>
              <a:rPr lang="en-US" sz="2800" dirty="0" smtClean="0"/>
              <a:t>The Bagel Man</a:t>
            </a:r>
          </a:p>
          <a:p>
            <a:r>
              <a:rPr lang="en-US" sz="2800" dirty="0" smtClean="0"/>
              <a:t>Inheritance Taxes (The “Death Tax”)</a:t>
            </a:r>
          </a:p>
          <a:p>
            <a:r>
              <a:rPr lang="en-US" sz="2800" dirty="0" smtClean="0"/>
              <a:t>Babies Born in Michigan – May 2010 Higher Incidence of Visual, Hearing or Learning Disabilities</a:t>
            </a:r>
          </a:p>
          <a:p>
            <a:r>
              <a:rPr lang="en-US" sz="2800" dirty="0" smtClean="0"/>
              <a:t>Does a Company have a Moral Obligation to pay a Living Wage to an Employee?</a:t>
            </a:r>
          </a:p>
          <a:p>
            <a:r>
              <a:rPr lang="en-US" sz="2800" dirty="0" smtClean="0"/>
              <a:t>The Recent Housing Crisis and the Role of the Federal Government (Fannie Mae &amp; Freddie Mac)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848600" cy="4068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Economic Incentives play a major role in individual and firm behavior and thus, at the margin, can affect social and moral (ethical) outcomes.</a:t>
            </a:r>
          </a:p>
          <a:p>
            <a:r>
              <a:rPr lang="en-US" dirty="0" smtClean="0"/>
              <a:t>Decisions made by government, whether local, state, or federal often include incentives which can generate positive and negative externalities (Consider MAPS III)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077200" cy="1905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429</Words>
  <Application>Microsoft Office PowerPoint</Application>
  <PresentationFormat>On-screen Show (4:3)</PresentationFormat>
  <Paragraphs>35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Crossing the Line:  “Economic Incentives and Ethical Behavior”</vt:lpstr>
      <vt:lpstr>A Brief History of Economic Thought!</vt:lpstr>
      <vt:lpstr>Economics is the study of how a society allocates scarce productive resources, among conflicting or competing ends, in the most efficient manner.</vt:lpstr>
      <vt:lpstr>How Do Ethics and Economics Relate?</vt:lpstr>
      <vt:lpstr>Discussion Topics Involving Ethics and Economics – The Role of Incentives</vt:lpstr>
      <vt:lpstr>Conclusion</vt:lpstr>
      <vt:lpstr>Questions?</vt:lpstr>
    </vt:vector>
  </TitlesOfParts>
  <Company>Oklahoma City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jcranmer.wks</dc:creator>
  <cp:lastModifiedBy>Connie Barwick</cp:lastModifiedBy>
  <cp:revision>30</cp:revision>
  <dcterms:created xsi:type="dcterms:W3CDTF">2010-07-27T13:30:12Z</dcterms:created>
  <dcterms:modified xsi:type="dcterms:W3CDTF">2010-08-01T23:36:28Z</dcterms:modified>
</cp:coreProperties>
</file>